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8" r:id="rId2"/>
    <p:sldId id="273" r:id="rId3"/>
    <p:sldId id="272" r:id="rId4"/>
    <p:sldId id="324" r:id="rId5"/>
    <p:sldId id="317" r:id="rId6"/>
    <p:sldId id="279" r:id="rId7"/>
    <p:sldId id="318" r:id="rId8"/>
    <p:sldId id="282" r:id="rId9"/>
    <p:sldId id="307" r:id="rId10"/>
    <p:sldId id="308" r:id="rId11"/>
    <p:sldId id="311" r:id="rId12"/>
    <p:sldId id="312" r:id="rId13"/>
    <p:sldId id="313" r:id="rId14"/>
    <p:sldId id="319" r:id="rId15"/>
    <p:sldId id="322" r:id="rId16"/>
    <p:sldId id="325" r:id="rId17"/>
    <p:sldId id="320" r:id="rId18"/>
    <p:sldId id="326" r:id="rId19"/>
    <p:sldId id="321" r:id="rId20"/>
    <p:sldId id="285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9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Eung Seon" initials="KES" lastIdx="5" clrIdx="0"/>
  <p:cmAuthor id="2" name="김인교" initials="김" lastIdx="1" clrIdx="1">
    <p:extLst>
      <p:ext uri="{19B8F6BF-5375-455C-9EA6-DF929625EA0E}">
        <p15:presenceInfo xmlns:p15="http://schemas.microsoft.com/office/powerpoint/2012/main" userId="S::kimingyo0713@smail.kongju.ac.kr::eabac524-a15e-40f3-b815-9531517994c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767171"/>
    <a:srgbClr val="666262"/>
    <a:srgbClr val="FFFFFF"/>
    <a:srgbClr val="908C8C"/>
    <a:srgbClr val="FAF9F5"/>
    <a:srgbClr val="D9D9D9"/>
    <a:srgbClr val="282828"/>
    <a:srgbClr val="ADA9A9"/>
    <a:srgbClr val="9F9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94" autoAdjust="0"/>
    <p:restoredTop sz="75338" autoAdjust="0"/>
  </p:normalViewPr>
  <p:slideViewPr>
    <p:cSldViewPr snapToGrid="0" snapToObjects="1">
      <p:cViewPr>
        <p:scale>
          <a:sx n="150" d="100"/>
          <a:sy n="150" d="100"/>
        </p:scale>
        <p:origin x="-3270" y="-1086"/>
      </p:cViewPr>
      <p:guideLst>
        <p:guide orient="horz" pos="3793"/>
        <p:guide pos="3840"/>
      </p:guideLst>
    </p:cSldViewPr>
  </p:slideViewPr>
  <p:notesTextViewPr>
    <p:cViewPr>
      <p:scale>
        <a:sx n="176" d="100"/>
        <a:sy n="17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39FE0-FC44-44A5-88B1-A26F4AA84A78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BB4A80-91D5-4FBD-AAFA-8174926C6E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675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r>
              <a:rPr lang="en-US" altLang="ko-KR" dirty="0"/>
              <a:t>, </a:t>
            </a:r>
            <a:r>
              <a:rPr lang="ko-KR" altLang="en-US" dirty="0"/>
              <a:t>성적처리 시스템 발표를 맡은 </a:t>
            </a:r>
            <a:r>
              <a:rPr lang="en-US" altLang="ko-KR" dirty="0"/>
              <a:t>1</a:t>
            </a:r>
            <a:r>
              <a:rPr lang="ko-KR" altLang="en-US" dirty="0"/>
              <a:t>조 발표자 </a:t>
            </a:r>
            <a:r>
              <a:rPr lang="ko-KR" altLang="en-US" dirty="0" err="1"/>
              <a:t>김인교</a:t>
            </a:r>
            <a:r>
              <a:rPr lang="ko-KR" altLang="en-US" dirty="0"/>
              <a:t> </a:t>
            </a:r>
            <a:r>
              <a:rPr lang="ko-KR" altLang="en-US" dirty="0" err="1"/>
              <a:t>인사드리겠습니다</a:t>
            </a:r>
            <a:r>
              <a:rPr lang="en-US" altLang="ko-KR" dirty="0"/>
              <a:t>, </a:t>
            </a:r>
            <a:r>
              <a:rPr lang="ko-KR" altLang="en-US" dirty="0"/>
              <a:t>반갑습니다</a:t>
            </a:r>
            <a:endParaRPr lang="en-US" altLang="ko-KR" dirty="0"/>
          </a:p>
          <a:p>
            <a:r>
              <a:rPr lang="ko-KR" altLang="en-US" dirty="0"/>
              <a:t>목차를 보며 프로젝트 설명하겠습니다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B4A80-91D5-4FBD-AAFA-8174926C6EC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786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차에서 변환점은</a:t>
            </a:r>
            <a:endParaRPr lang="en-US" altLang="ko-KR" dirty="0"/>
          </a:p>
          <a:p>
            <a:r>
              <a:rPr lang="ko-KR" altLang="en-US" dirty="0"/>
              <a:t>중도탈락 테이블에서</a:t>
            </a:r>
            <a:endParaRPr lang="en-US" altLang="ko-KR" dirty="0"/>
          </a:p>
          <a:p>
            <a:r>
              <a:rPr lang="ko-KR" altLang="en-US" dirty="0"/>
              <a:t>탈락사유 컬럼을 따로 빼서 탈락 사유 테이블을 만들었고</a:t>
            </a:r>
            <a:endParaRPr lang="en-US" altLang="ko-KR" dirty="0"/>
          </a:p>
          <a:p>
            <a:r>
              <a:rPr lang="ko-KR" altLang="en-US" dirty="0"/>
              <a:t>이를 중도탈락 테이블에서 탈락사유 번호 컬럼을 참조하게끔 만들어 제 </a:t>
            </a:r>
            <a:r>
              <a:rPr lang="en-US" altLang="ko-KR" dirty="0"/>
              <a:t>1</a:t>
            </a:r>
            <a:r>
              <a:rPr lang="ko-KR" altLang="en-US" dirty="0"/>
              <a:t>정규화를 진행했습니다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따로 테이블을 구성한 이유로는</a:t>
            </a:r>
            <a:endParaRPr lang="en-US" altLang="ko-KR" dirty="0"/>
          </a:p>
          <a:p>
            <a:r>
              <a:rPr lang="ko-KR" altLang="en-US" dirty="0"/>
              <a:t>같은 탈락 사유가 있을 경우</a:t>
            </a:r>
            <a:endParaRPr lang="en-US" altLang="ko-KR" dirty="0"/>
          </a:p>
          <a:p>
            <a:r>
              <a:rPr lang="ko-KR" altLang="en-US" dirty="0"/>
              <a:t>중도탈락테이블에서 한 번에 관리하면</a:t>
            </a:r>
            <a:r>
              <a:rPr lang="en-US" altLang="ko-KR" dirty="0"/>
              <a:t>, </a:t>
            </a:r>
            <a:r>
              <a:rPr lang="ko-KR" altLang="en-US" dirty="0"/>
              <a:t>중복 데이터가 쌓이니</a:t>
            </a:r>
            <a:endParaRPr lang="en-US" altLang="ko-KR" dirty="0"/>
          </a:p>
          <a:p>
            <a:r>
              <a:rPr lang="ko-KR" altLang="en-US" dirty="0"/>
              <a:t>정규화를 통해 중복 데이터를 없애기 위함 이었습니다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B4A80-91D5-4FBD-AAFA-8174926C6EC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5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</a:t>
            </a:r>
            <a:r>
              <a:rPr lang="en-US" altLang="ko-KR" dirty="0"/>
              <a:t>4</a:t>
            </a:r>
            <a:r>
              <a:rPr lang="ko-KR" altLang="en-US" dirty="0"/>
              <a:t>차에서는</a:t>
            </a:r>
            <a:endParaRPr lang="en-US" altLang="ko-KR" dirty="0"/>
          </a:p>
          <a:p>
            <a:r>
              <a:rPr lang="ko-KR" altLang="en-US" dirty="0"/>
              <a:t>정규화 수행 중 불필요한 테이블의 제거를 했습니다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과정명과 과목명을 컬럼으로 가진 과정</a:t>
            </a:r>
            <a:r>
              <a:rPr lang="en-US" altLang="ko-KR" dirty="0"/>
              <a:t>/</a:t>
            </a:r>
            <a:r>
              <a:rPr lang="ko-KR" altLang="en-US" dirty="0"/>
              <a:t>과목 테이블이 생기면서</a:t>
            </a:r>
            <a:endParaRPr lang="en-US" altLang="ko-KR" dirty="0"/>
          </a:p>
          <a:p>
            <a:r>
              <a:rPr lang="ko-KR" altLang="en-US" dirty="0"/>
              <a:t>기존의 개설테이블을 별도로 구성해야 할 필요성이 없어졌습니다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이유로는</a:t>
            </a:r>
            <a:endParaRPr lang="en-US" altLang="ko-KR" dirty="0"/>
          </a:p>
          <a:p>
            <a:r>
              <a:rPr lang="ko-KR" altLang="en-US" dirty="0"/>
              <a:t>과정</a:t>
            </a:r>
            <a:r>
              <a:rPr lang="en-US" altLang="ko-KR" dirty="0"/>
              <a:t>/</a:t>
            </a:r>
            <a:r>
              <a:rPr lang="ko-KR" altLang="en-US" dirty="0"/>
              <a:t>과목이 중복되어 등록되는 현상을 막기 위해 만들어진 것이 개설 테이블이었는데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과정과 과목에 고유 코드</a:t>
            </a:r>
            <a:r>
              <a:rPr lang="en-US" altLang="ko-KR" dirty="0"/>
              <a:t>(</a:t>
            </a:r>
            <a:r>
              <a:rPr lang="ko-KR" altLang="en-US" dirty="0"/>
              <a:t>식별자</a:t>
            </a:r>
            <a:r>
              <a:rPr lang="en-US" altLang="ko-KR" dirty="0"/>
              <a:t>)</a:t>
            </a:r>
            <a:r>
              <a:rPr lang="ko-KR" altLang="en-US" dirty="0"/>
              <a:t>가 생기면서 그럴 가능성이 없어져 삭제 하게 되었습니다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B4A80-91D5-4FBD-AAFA-8174926C6EC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323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차에서는 데이터 관리의 편의성을 고려했습니다</a:t>
            </a:r>
            <a:endParaRPr lang="en-US" altLang="ko-KR" dirty="0"/>
          </a:p>
          <a:p>
            <a:r>
              <a:rPr lang="ko-KR" altLang="en-US" dirty="0"/>
              <a:t>테이블을 보시면</a:t>
            </a:r>
            <a:endParaRPr lang="en-US" altLang="ko-KR" dirty="0"/>
          </a:p>
          <a:p>
            <a:r>
              <a:rPr lang="ko-KR" altLang="en-US" dirty="0"/>
              <a:t>모든 테이블에 각각의 식별자를 부여하여</a:t>
            </a:r>
            <a:r>
              <a:rPr lang="en-US" altLang="ko-KR" dirty="0"/>
              <a:t>, </a:t>
            </a:r>
            <a:r>
              <a:rPr lang="ko-KR" altLang="en-US" dirty="0"/>
              <a:t>데이터 관리를 쉽게 할 수 있도록 만들었고</a:t>
            </a:r>
            <a:endParaRPr lang="en-US" altLang="ko-KR" dirty="0"/>
          </a:p>
          <a:p>
            <a:r>
              <a:rPr lang="ko-KR" altLang="en-US" dirty="0"/>
              <a:t>그에 따라 식별 관계로 연결되었던 </a:t>
            </a:r>
            <a:r>
              <a:rPr lang="en-US" altLang="ko-KR" dirty="0"/>
              <a:t>FK</a:t>
            </a:r>
            <a:r>
              <a:rPr lang="ko-KR" altLang="en-US" dirty="0"/>
              <a:t>가 모두 </a:t>
            </a:r>
            <a:r>
              <a:rPr lang="ko-KR" altLang="en-US" dirty="0" err="1"/>
              <a:t>비식별</a:t>
            </a:r>
            <a:r>
              <a:rPr lang="ko-KR" altLang="en-US" dirty="0"/>
              <a:t> 관계로 변경되었음을 확인 하실 수 있습니다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식별자가 </a:t>
            </a:r>
            <a:r>
              <a:rPr lang="ko-KR" altLang="en-US" dirty="0" err="1"/>
              <a:t>있음으로서</a:t>
            </a:r>
            <a:r>
              <a:rPr lang="ko-KR" altLang="en-US" dirty="0"/>
              <a:t> 데이터 관리가 쉬워지는 이유로는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ko-KR" altLang="en-US" dirty="0"/>
              <a:t>데이터 수정 시 식별자가 없다면 트리거를 이용해 모든 테이블을 수정해야 하지만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식별자를 사용하면</a:t>
            </a:r>
            <a:r>
              <a:rPr lang="en-US" altLang="ko-KR" dirty="0"/>
              <a:t> </a:t>
            </a:r>
            <a:r>
              <a:rPr lang="ko-KR" altLang="en-US" dirty="0"/>
              <a:t>수정이 필요한 테이블에서만 정보를 수정하면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모든 테이블을 수정하게 되는 효과를 만들기 때문에 데이터 관리가 쉬워집니다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B4A80-91D5-4FBD-AAFA-8174926C6EC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997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</a:t>
            </a:r>
            <a:r>
              <a:rPr lang="en-US" altLang="ko-KR" dirty="0"/>
              <a:t>6</a:t>
            </a:r>
            <a:r>
              <a:rPr lang="ko-KR" altLang="en-US" dirty="0"/>
              <a:t>차에서는</a:t>
            </a:r>
            <a:endParaRPr lang="en-US" altLang="ko-KR" dirty="0"/>
          </a:p>
          <a:p>
            <a:r>
              <a:rPr lang="ko-KR" altLang="en-US" dirty="0"/>
              <a:t>강의 가능 여부 테이블의 목적을 변경했습니다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기존엔 교수가 기간에 따라 강의가 가능한 상태인지를 확인할 사용자 편의 테이블이었으나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현재는 해당 과목을 교수가 강의할 수 있는지 여부를 검토하는 테이블로 목적을 변경했습니다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 이유로는</a:t>
            </a:r>
            <a:endParaRPr lang="en-US" altLang="ko-KR" dirty="0"/>
          </a:p>
          <a:p>
            <a:r>
              <a:rPr lang="ko-KR" altLang="en-US" dirty="0"/>
              <a:t>기존의 목적은 출력문으로도 충분히 확인할 수 있기 때문에</a:t>
            </a:r>
            <a:endParaRPr lang="en-US" altLang="ko-KR" dirty="0"/>
          </a:p>
          <a:p>
            <a:r>
              <a:rPr lang="ko-KR" altLang="en-US" dirty="0"/>
              <a:t>따로 테이블까지 구성해야 하는 필요성이 적었습니다</a:t>
            </a:r>
            <a:endParaRPr lang="en-US" altLang="ko-KR" dirty="0"/>
          </a:p>
          <a:p>
            <a:r>
              <a:rPr lang="ko-KR" altLang="en-US" dirty="0"/>
              <a:t>하지만 변경된 목적은 이 테이블 하나로 교수의 강의 가능 여부를</a:t>
            </a:r>
            <a:endParaRPr lang="en-US" altLang="ko-KR" dirty="0"/>
          </a:p>
          <a:p>
            <a:r>
              <a:rPr lang="ko-KR" altLang="en-US" dirty="0"/>
              <a:t>관리자가 판단할 필요성이 사라져 데이터 관리가 용이해 진다는 장점이 있습니다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B4A80-91D5-4FBD-AAFA-8174926C6EC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615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최종 </a:t>
            </a:r>
            <a:r>
              <a:rPr lang="en-US" altLang="ko-KR" dirty="0"/>
              <a:t>ERD</a:t>
            </a:r>
            <a:r>
              <a:rPr lang="ko-KR" altLang="en-US" dirty="0"/>
              <a:t>에선</a:t>
            </a:r>
            <a:endParaRPr lang="en-US" altLang="ko-KR" dirty="0"/>
          </a:p>
          <a:p>
            <a:r>
              <a:rPr lang="ko-KR" altLang="en-US" dirty="0"/>
              <a:t>알아보기 쉽게 </a:t>
            </a:r>
            <a:r>
              <a:rPr lang="ko-KR" altLang="en-US" dirty="0" err="1"/>
              <a:t>논리명</a:t>
            </a:r>
            <a:r>
              <a:rPr lang="en-US" altLang="ko-KR" dirty="0"/>
              <a:t>/</a:t>
            </a:r>
            <a:r>
              <a:rPr lang="ko-KR" altLang="en-US" dirty="0" err="1"/>
              <a:t>물리명</a:t>
            </a:r>
            <a:r>
              <a:rPr lang="en-US" altLang="ko-KR" dirty="0"/>
              <a:t>/</a:t>
            </a:r>
            <a:r>
              <a:rPr lang="ko-KR" altLang="en-US" dirty="0"/>
              <a:t>자료형 등 전체적인 엔티티를 수정했고</a:t>
            </a:r>
            <a:endParaRPr lang="en-US" altLang="ko-KR" dirty="0"/>
          </a:p>
          <a:p>
            <a:r>
              <a:rPr lang="ko-KR" altLang="en-US" dirty="0" err="1"/>
              <a:t>낫널과</a:t>
            </a:r>
            <a:r>
              <a:rPr lang="ko-KR" altLang="en-US" dirty="0"/>
              <a:t> </a:t>
            </a:r>
            <a:r>
              <a:rPr lang="ko-KR" altLang="en-US" dirty="0" err="1"/>
              <a:t>디폴트값이</a:t>
            </a:r>
            <a:r>
              <a:rPr lang="ko-KR" altLang="en-US" dirty="0"/>
              <a:t> 필요한 부분 또한 고려하여 수정했습니다</a:t>
            </a:r>
            <a:br>
              <a:rPr lang="en-US" altLang="ko-KR" dirty="0"/>
            </a:br>
            <a:r>
              <a:rPr lang="ko-KR" altLang="en-US" dirty="0"/>
              <a:t>완성된 </a:t>
            </a:r>
            <a:r>
              <a:rPr lang="en-US" altLang="ko-KR" dirty="0"/>
              <a:t>ERD</a:t>
            </a:r>
            <a:r>
              <a:rPr lang="ko-KR" altLang="en-US" dirty="0"/>
              <a:t>를 가지고 테이블별로 색을 부여하여 역할분담을 했습니다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마지막으로 </a:t>
            </a:r>
            <a:r>
              <a:rPr lang="en-US" altLang="ko-KR" dirty="0"/>
              <a:t>ERD</a:t>
            </a:r>
            <a:r>
              <a:rPr lang="ko-KR" altLang="en-US" dirty="0"/>
              <a:t>를 만들면서 아쉬웠던 점은</a:t>
            </a:r>
            <a:endParaRPr lang="en-US" altLang="ko-KR" dirty="0"/>
          </a:p>
          <a:p>
            <a:r>
              <a:rPr lang="ko-KR" altLang="en-US" dirty="0"/>
              <a:t>종료된 과정은 개설과정에 데이터로 남겨둘 필요가 없어</a:t>
            </a:r>
            <a:endParaRPr lang="en-US" altLang="ko-KR" dirty="0"/>
          </a:p>
          <a:p>
            <a:r>
              <a:rPr lang="ko-KR" altLang="en-US" dirty="0"/>
              <a:t>삭제를 해야 하는데</a:t>
            </a:r>
            <a:endParaRPr lang="en-US" altLang="ko-KR" dirty="0"/>
          </a:p>
          <a:p>
            <a:r>
              <a:rPr lang="ko-KR" altLang="en-US" dirty="0"/>
              <a:t>부모</a:t>
            </a:r>
            <a:r>
              <a:rPr lang="en-US" altLang="ko-KR" dirty="0"/>
              <a:t>/</a:t>
            </a:r>
            <a:r>
              <a:rPr lang="ko-KR" altLang="en-US" dirty="0"/>
              <a:t>자식 관계 때문에</a:t>
            </a:r>
            <a:endParaRPr lang="en-US" altLang="ko-KR" dirty="0"/>
          </a:p>
          <a:p>
            <a:r>
              <a:rPr lang="ko-KR" altLang="en-US" dirty="0"/>
              <a:t>이와 연결된 성적과 배점 같은 정보를 저장하기가 힘들어집니다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그래서 종료된 과정 및 과목에 대한 백업 테이블을 만들어 두면</a:t>
            </a:r>
            <a:endParaRPr lang="en-US" altLang="ko-KR" dirty="0"/>
          </a:p>
          <a:p>
            <a:r>
              <a:rPr lang="ko-KR" altLang="en-US" dirty="0"/>
              <a:t>이를 관리하기 더 편했겠다 라는 생각을 했었습니다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B4A80-91D5-4FBD-AAFA-8174926C6EC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3279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완성된 </a:t>
            </a:r>
            <a:r>
              <a:rPr lang="en-US" altLang="ko-KR" dirty="0"/>
              <a:t>ERD</a:t>
            </a:r>
            <a:r>
              <a:rPr lang="ko-KR" altLang="en-US" dirty="0"/>
              <a:t>를 토대로</a:t>
            </a:r>
            <a:endParaRPr lang="en-US" altLang="ko-KR" dirty="0"/>
          </a:p>
          <a:p>
            <a:r>
              <a:rPr lang="ko-KR" altLang="en-US" dirty="0"/>
              <a:t>프로시저를 작성할 때 어떤 에로사항이 있었는지에 대해 말씀드리겠습니다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B4A80-91D5-4FBD-AAFA-8174926C6EC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6533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첫번째로는 널 값에 대한 조건문 구성이 어려웠다는 의견이 있었습니다</a:t>
            </a:r>
            <a:endParaRPr lang="en-US" altLang="ko-KR" dirty="0"/>
          </a:p>
          <a:p>
            <a:r>
              <a:rPr lang="ko-KR" altLang="en-US" dirty="0"/>
              <a:t>사용자가 입력한 값이 실제 데이터 상에 존재하는지에 대해</a:t>
            </a:r>
            <a:endParaRPr lang="en-US" altLang="ko-KR" dirty="0"/>
          </a:p>
          <a:p>
            <a:r>
              <a:rPr lang="en-US" altLang="ko-KR" dirty="0"/>
              <a:t>IS</a:t>
            </a:r>
            <a:r>
              <a:rPr lang="ko-KR" altLang="en-US" dirty="0"/>
              <a:t> </a:t>
            </a:r>
            <a:r>
              <a:rPr lang="en-US" altLang="ko-KR" dirty="0"/>
              <a:t>NULL</a:t>
            </a:r>
            <a:r>
              <a:rPr lang="ko-KR" altLang="en-US" dirty="0"/>
              <a:t>  혹은 </a:t>
            </a:r>
            <a:r>
              <a:rPr lang="en-US" altLang="ko-KR" dirty="0"/>
              <a:t>IS NOT NULL</a:t>
            </a:r>
            <a:r>
              <a:rPr lang="ko-KR" altLang="en-US" dirty="0"/>
              <a:t>로 구성 했는데</a:t>
            </a:r>
            <a:endParaRPr lang="en-US" altLang="ko-KR" dirty="0"/>
          </a:p>
          <a:p>
            <a:r>
              <a:rPr lang="ko-KR" altLang="en-US" dirty="0"/>
              <a:t>데이터가 존재하지 않는 경우를 </a:t>
            </a:r>
            <a:r>
              <a:rPr lang="en-US" altLang="ko-KR" dirty="0"/>
              <a:t>NULL</a:t>
            </a:r>
            <a:r>
              <a:rPr lang="ko-KR" altLang="en-US" dirty="0"/>
              <a:t>로 인지하지 못했던 건지</a:t>
            </a:r>
            <a:endParaRPr lang="en-US" altLang="ko-KR" dirty="0"/>
          </a:p>
          <a:p>
            <a:r>
              <a:rPr lang="ko-KR" altLang="en-US" dirty="0"/>
              <a:t>원하는 방향으로 기능이 제대로 구현되지 않는 현상이 있었습니다</a:t>
            </a:r>
            <a:endParaRPr lang="en-US" altLang="ko-KR" dirty="0"/>
          </a:p>
          <a:p>
            <a:r>
              <a:rPr lang="ko-KR" altLang="en-US" dirty="0"/>
              <a:t>이 부분은 다른 팀원들이 사용한 </a:t>
            </a:r>
            <a:r>
              <a:rPr lang="en-US" altLang="ko-KR" dirty="0"/>
              <a:t>NVL </a:t>
            </a:r>
            <a:r>
              <a:rPr lang="ko-KR" altLang="en-US" dirty="0"/>
              <a:t>혹은 </a:t>
            </a:r>
            <a:r>
              <a:rPr lang="en-US" altLang="ko-KR" dirty="0"/>
              <a:t>COUNT </a:t>
            </a:r>
            <a:r>
              <a:rPr lang="ko-KR" altLang="en-US" dirty="0"/>
              <a:t>방법으로 조건문을 구성하여 처리할 수 있었습니다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B4A80-91D5-4FBD-AAFA-8174926C6EC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2422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말씀드린 바와 같이 </a:t>
            </a:r>
            <a:r>
              <a:rPr lang="en-US" altLang="ko-KR" dirty="0"/>
              <a:t>1</a:t>
            </a:r>
            <a:r>
              <a:rPr lang="ko-KR" altLang="en-US" dirty="0"/>
              <a:t>조에서 프로시저를 작성할 때 주로 나온 에로사항은</a:t>
            </a:r>
            <a:endParaRPr lang="en-US" altLang="ko-KR" dirty="0"/>
          </a:p>
          <a:p>
            <a:r>
              <a:rPr lang="ko-KR" altLang="en-US" dirty="0"/>
              <a:t>조건문을 이용한 예외처리 였습니다</a:t>
            </a:r>
            <a:endParaRPr lang="en-US" altLang="ko-KR" dirty="0"/>
          </a:p>
          <a:p>
            <a:r>
              <a:rPr lang="ko-KR" altLang="en-US" dirty="0"/>
              <a:t>이 부분은 개설과정 파트인데 커서를 사용할 때 </a:t>
            </a:r>
            <a:r>
              <a:rPr lang="ko-KR" altLang="en-US" dirty="0" err="1"/>
              <a:t>루프문</a:t>
            </a:r>
            <a:r>
              <a:rPr lang="ko-KR" altLang="en-US" dirty="0"/>
              <a:t> 안에서 조건문 설정이 까다로웠다는 </a:t>
            </a:r>
            <a:r>
              <a:rPr lang="ko-KR" altLang="en-US"/>
              <a:t>의견이 있었습니다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B4A80-91D5-4FBD-AAFA-8174926C6EC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2031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다른 의견으로는 여러 테이블과 연결된 테이블이 많아서</a:t>
            </a:r>
            <a:endParaRPr lang="en-US" altLang="ko-KR" dirty="0"/>
          </a:p>
          <a:p>
            <a:r>
              <a:rPr lang="ko-KR" altLang="en-US" dirty="0"/>
              <a:t>특정 프로시저를 작동시킬 때</a:t>
            </a:r>
            <a:r>
              <a:rPr lang="en-US" altLang="ko-KR" dirty="0"/>
              <a:t>,</a:t>
            </a:r>
            <a:r>
              <a:rPr lang="ko-KR" altLang="en-US" dirty="0"/>
              <a:t> 다른 테이블에 영향이 가지 않도록</a:t>
            </a:r>
            <a:endParaRPr lang="en-US" altLang="ko-KR" dirty="0"/>
          </a:p>
          <a:p>
            <a:r>
              <a:rPr lang="ko-KR" altLang="en-US" dirty="0"/>
              <a:t>예외처리를 구현하기 위한 노력이 필요 했다는 점이 주된 에로사항 이었습니다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B4A80-91D5-4FBD-AAFA-8174926C6EC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3156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여기까지가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조에서 준비한 </a:t>
            </a:r>
            <a:r>
              <a:rPr lang="ko-KR" altLang="en-US" dirty="0" err="1"/>
              <a:t>내용이었구요</a:t>
            </a:r>
            <a:endParaRPr lang="en-US" altLang="ko-KR" dirty="0"/>
          </a:p>
          <a:p>
            <a:r>
              <a:rPr lang="ko-KR" altLang="en-US" dirty="0"/>
              <a:t>질의응답 시간을 가지도록 하겠습니다</a:t>
            </a:r>
            <a:endParaRPr lang="en-US" altLang="ko-KR" dirty="0"/>
          </a:p>
          <a:p>
            <a:r>
              <a:rPr lang="ko-KR" altLang="en-US" dirty="0"/>
              <a:t>질문 있으신 분 편하게 말씀해주시면 되겠습니다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B4A80-91D5-4FBD-AAFA-8174926C6EC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924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보시는 바와 같이</a:t>
            </a:r>
            <a:endParaRPr lang="en-US" altLang="ko-KR" dirty="0"/>
          </a:p>
          <a:p>
            <a:r>
              <a:rPr lang="ko-KR" altLang="en-US" dirty="0"/>
              <a:t>첫번째로 각 팀원 별 담당업무</a:t>
            </a:r>
            <a:r>
              <a:rPr lang="en-US" altLang="ko-KR" dirty="0"/>
              <a:t>, </a:t>
            </a:r>
            <a:r>
              <a:rPr lang="ko-KR" altLang="en-US" dirty="0"/>
              <a:t>기간과 규모에 대한 요약 설명을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둘째는</a:t>
            </a:r>
            <a:r>
              <a:rPr lang="en-US" altLang="ko-KR" dirty="0"/>
              <a:t> </a:t>
            </a:r>
            <a:r>
              <a:rPr lang="ko-KR" altLang="en-US" dirty="0"/>
              <a:t>요구분석서 특이사항 분석을 어떻게 했는지</a:t>
            </a:r>
            <a:r>
              <a:rPr lang="en-US" altLang="ko-KR" dirty="0"/>
              <a:t> </a:t>
            </a:r>
            <a:r>
              <a:rPr lang="ko-KR" altLang="en-US" dirty="0"/>
              <a:t>말씀드리겠습니다</a:t>
            </a:r>
            <a:endParaRPr lang="en-US" altLang="ko-KR" dirty="0"/>
          </a:p>
          <a:p>
            <a:r>
              <a:rPr lang="ko-KR" altLang="en-US" dirty="0"/>
              <a:t>셋째로는 </a:t>
            </a:r>
            <a:r>
              <a:rPr lang="en-US" altLang="ko-KR" dirty="0"/>
              <a:t>1</a:t>
            </a:r>
            <a:r>
              <a:rPr lang="ko-KR" altLang="en-US" dirty="0"/>
              <a:t>조의 </a:t>
            </a:r>
            <a:r>
              <a:rPr lang="en-US" altLang="ko-KR" dirty="0"/>
              <a:t>ERD </a:t>
            </a:r>
            <a:r>
              <a:rPr lang="ko-KR" altLang="en-US" dirty="0"/>
              <a:t>변천사를 보여드리고</a:t>
            </a:r>
            <a:endParaRPr lang="en-US" altLang="ko-KR" dirty="0"/>
          </a:p>
          <a:p>
            <a:r>
              <a:rPr lang="ko-KR" altLang="en-US" dirty="0"/>
              <a:t>넷째로는 그 </a:t>
            </a:r>
            <a:r>
              <a:rPr lang="en-US" altLang="ko-KR" dirty="0"/>
              <a:t>ERD</a:t>
            </a:r>
            <a:r>
              <a:rPr lang="ko-KR" altLang="en-US" dirty="0"/>
              <a:t>를 토대로 프로시저를 만들 때 어떤 에로사항이 있었는지에 대한 설명을</a:t>
            </a:r>
            <a:r>
              <a:rPr lang="en-US" altLang="ko-KR" dirty="0"/>
              <a:t> </a:t>
            </a:r>
            <a:r>
              <a:rPr lang="ko-KR" altLang="en-US" dirty="0"/>
              <a:t>드리겠습니다</a:t>
            </a:r>
            <a:endParaRPr lang="en-US" altLang="ko-KR" dirty="0"/>
          </a:p>
          <a:p>
            <a:r>
              <a:rPr lang="ko-KR" altLang="en-US" dirty="0"/>
              <a:t>그리고 마지막으로 질의응답 순으로 발표를 진행하겠습니다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B4A80-91D5-4FBD-AAFA-8174926C6EC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019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이것으로 </a:t>
            </a:r>
            <a:r>
              <a:rPr lang="en-US" altLang="ko-KR" dirty="0"/>
              <a:t>1</a:t>
            </a:r>
            <a:r>
              <a:rPr lang="ko-KR" altLang="en-US" dirty="0"/>
              <a:t>조 발표를 마치도록 하겠습니다 감사합니다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B4A80-91D5-4FBD-AAFA-8174926C6EC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380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B4A80-91D5-4FBD-AAFA-8174926C6EC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768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요약입니다</a:t>
            </a:r>
            <a:endParaRPr lang="en-US" altLang="ko-KR" dirty="0"/>
          </a:p>
          <a:p>
            <a:r>
              <a:rPr lang="ko-KR" altLang="en-US" dirty="0"/>
              <a:t>기간은 </a:t>
            </a:r>
            <a:r>
              <a:rPr lang="en-US" altLang="ko-KR" dirty="0"/>
              <a:t>8</a:t>
            </a:r>
            <a:r>
              <a:rPr lang="ko-KR" altLang="en-US" dirty="0"/>
              <a:t>일</a:t>
            </a:r>
            <a:r>
              <a:rPr lang="en-US" altLang="ko-KR" dirty="0"/>
              <a:t>(</a:t>
            </a:r>
            <a:r>
              <a:rPr lang="ko-KR" altLang="en-US" dirty="0"/>
              <a:t>약 </a:t>
            </a:r>
            <a:r>
              <a:rPr lang="en-US" altLang="ko-KR" dirty="0"/>
              <a:t>192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팀원 총 </a:t>
            </a:r>
            <a:r>
              <a:rPr lang="en-US" altLang="ko-KR" dirty="0"/>
              <a:t>5</a:t>
            </a:r>
            <a:r>
              <a:rPr lang="ko-KR" altLang="en-US" dirty="0"/>
              <a:t>명</a:t>
            </a:r>
            <a:endParaRPr lang="en-US" altLang="ko-KR" dirty="0"/>
          </a:p>
          <a:p>
            <a:r>
              <a:rPr lang="ko-KR" altLang="en-US" dirty="0"/>
              <a:t>테이블 수는 </a:t>
            </a:r>
            <a:r>
              <a:rPr lang="en-US" altLang="ko-KR" dirty="0"/>
              <a:t>15</a:t>
            </a:r>
            <a:r>
              <a:rPr lang="ko-KR" altLang="en-US" dirty="0"/>
              <a:t>개로 </a:t>
            </a:r>
            <a:endParaRPr lang="en-US" altLang="ko-KR" dirty="0"/>
          </a:p>
          <a:p>
            <a:r>
              <a:rPr lang="ko-KR" altLang="en-US" dirty="0"/>
              <a:t>우연히 인원 당 </a:t>
            </a:r>
            <a:r>
              <a:rPr lang="en-US" altLang="ko-KR" dirty="0"/>
              <a:t>3</a:t>
            </a:r>
            <a:r>
              <a:rPr lang="ko-KR" altLang="en-US" dirty="0"/>
              <a:t>개의 테이블 씩 맡게 되어서</a:t>
            </a:r>
            <a:endParaRPr lang="en-US" altLang="ko-KR" dirty="0"/>
          </a:p>
          <a:p>
            <a:r>
              <a:rPr lang="ko-KR" altLang="en-US" dirty="0"/>
              <a:t>왼쪽을 보시면 팀원 별로 어떤 테이블을 맡았는지 보실 수 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B4A80-91D5-4FBD-AAFA-8174926C6EC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24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B4A80-91D5-4FBD-AAFA-8174926C6EC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383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요구분석서 특이사항 입니다</a:t>
            </a:r>
            <a:endParaRPr lang="en-US" altLang="ko-KR" dirty="0"/>
          </a:p>
          <a:p>
            <a:r>
              <a:rPr lang="ko-KR" altLang="en-US" dirty="0"/>
              <a:t>사용자의 경우</a:t>
            </a:r>
            <a:endParaRPr lang="en-US" altLang="ko-KR" dirty="0"/>
          </a:p>
          <a:p>
            <a:r>
              <a:rPr lang="ko-KR" altLang="en-US" dirty="0"/>
              <a:t>관리자는 모든 시스템의 관리 권한을 가지고 있고</a:t>
            </a:r>
            <a:endParaRPr lang="en-US" altLang="ko-KR" dirty="0"/>
          </a:p>
          <a:p>
            <a:r>
              <a:rPr lang="ko-KR" altLang="en-US" dirty="0"/>
              <a:t>교수는 강의 중인 과목의 관리를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학생은 원하는 수업의 수강신청을 할 수 있는 권한을 가지고 있습니다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특이사항으로는 교수와 학생의 경우 최초 가입 시</a:t>
            </a:r>
            <a:endParaRPr lang="en-US" altLang="ko-KR" dirty="0"/>
          </a:p>
          <a:p>
            <a:r>
              <a:rPr lang="ko-KR" altLang="en-US" dirty="0"/>
              <a:t>이름과 주민번호는 필수로 기입이 되어야 하며</a:t>
            </a:r>
            <a:endParaRPr lang="en-US" altLang="ko-KR" dirty="0"/>
          </a:p>
          <a:p>
            <a:r>
              <a:rPr lang="ko-KR" altLang="en-US" dirty="0"/>
              <a:t>비밀번호는 주민등록번호 뒷자리로 설정된다는 점이었습니다</a:t>
            </a:r>
            <a:endParaRPr lang="en-US" altLang="ko-KR" dirty="0"/>
          </a:p>
          <a:p>
            <a:r>
              <a:rPr lang="en-US" altLang="ko-KR" dirty="0"/>
              <a:t>----------------</a:t>
            </a:r>
          </a:p>
          <a:p>
            <a:r>
              <a:rPr lang="ko-KR" altLang="en-US" dirty="0"/>
              <a:t>과정과 과목의 경우 </a:t>
            </a:r>
            <a:endParaRPr lang="en-US" altLang="ko-KR" dirty="0"/>
          </a:p>
          <a:p>
            <a:r>
              <a:rPr lang="ko-KR" altLang="en-US" dirty="0"/>
              <a:t>입력과 출력을 할 수 있는 여러 항목들이 있고</a:t>
            </a:r>
            <a:endParaRPr lang="en-US" altLang="ko-KR" dirty="0"/>
          </a:p>
          <a:p>
            <a:r>
              <a:rPr lang="ko-KR" altLang="en-US" dirty="0"/>
              <a:t>그 항목들의 수정과 삭제가 가능하도록 구현해야 했습니다</a:t>
            </a:r>
            <a:endParaRPr lang="en-US" altLang="ko-KR" dirty="0"/>
          </a:p>
          <a:p>
            <a:r>
              <a:rPr lang="ko-KR" altLang="en-US" dirty="0"/>
              <a:t>특이사항으로는 하나의 과정에 여러 과목을 등록할 수 있다는 점이었습니다</a:t>
            </a:r>
            <a:endParaRPr lang="en-US" altLang="ko-KR" dirty="0"/>
          </a:p>
          <a:p>
            <a:r>
              <a:rPr lang="en-US" altLang="ko-KR" dirty="0"/>
              <a:t>--------------</a:t>
            </a:r>
          </a:p>
          <a:p>
            <a:r>
              <a:rPr lang="ko-KR" altLang="en-US" dirty="0"/>
              <a:t>배점과 성적의 경우</a:t>
            </a:r>
            <a:endParaRPr lang="en-US" altLang="ko-KR" dirty="0"/>
          </a:p>
          <a:p>
            <a:r>
              <a:rPr lang="ko-KR" altLang="en-US" dirty="0"/>
              <a:t>출결</a:t>
            </a:r>
            <a:r>
              <a:rPr lang="en-US" altLang="ko-KR" dirty="0"/>
              <a:t>, </a:t>
            </a:r>
            <a:r>
              <a:rPr lang="ko-KR" altLang="en-US" dirty="0"/>
              <a:t>필기</a:t>
            </a:r>
            <a:r>
              <a:rPr lang="en-US" altLang="ko-KR" dirty="0"/>
              <a:t>, </a:t>
            </a:r>
            <a:r>
              <a:rPr lang="ko-KR" altLang="en-US" dirty="0"/>
              <a:t>실기 점수를 교수가 입력할 수 있으며</a:t>
            </a:r>
            <a:endParaRPr lang="en-US" altLang="ko-KR" dirty="0"/>
          </a:p>
          <a:p>
            <a:r>
              <a:rPr lang="ko-KR" altLang="en-US" dirty="0"/>
              <a:t>배점은 세 항목 합이 </a:t>
            </a:r>
            <a:r>
              <a:rPr lang="en-US" altLang="ko-KR" dirty="0"/>
              <a:t>100</a:t>
            </a:r>
            <a:r>
              <a:rPr lang="ko-KR" altLang="en-US" dirty="0"/>
              <a:t>점을</a:t>
            </a:r>
            <a:r>
              <a:rPr lang="en-US" altLang="ko-KR" dirty="0"/>
              <a:t>, </a:t>
            </a:r>
            <a:r>
              <a:rPr lang="ko-KR" altLang="en-US" dirty="0"/>
              <a:t>성적은 각 항목별 최대 </a:t>
            </a:r>
            <a:r>
              <a:rPr lang="en-US" altLang="ko-KR" dirty="0"/>
              <a:t>100</a:t>
            </a:r>
            <a:r>
              <a:rPr lang="ko-KR" altLang="en-US" dirty="0"/>
              <a:t>점을 부여할 수 있도록 만들어야 했습니다</a:t>
            </a:r>
            <a:endParaRPr lang="en-US" altLang="ko-KR" dirty="0"/>
          </a:p>
          <a:p>
            <a:r>
              <a:rPr lang="ko-KR" altLang="en-US" dirty="0"/>
              <a:t>특이사항으로는 중도탈락한 학생이라도 수강 완료한 과목은 성적을 볼 수 있도록 해야 한다는 점이었습니다</a:t>
            </a:r>
            <a:endParaRPr lang="en-US" altLang="ko-KR" dirty="0"/>
          </a:p>
          <a:p>
            <a:r>
              <a:rPr lang="en-US" altLang="ko-KR" dirty="0"/>
              <a:t>-----------------</a:t>
            </a:r>
          </a:p>
          <a:p>
            <a:r>
              <a:rPr lang="ko-KR" altLang="en-US" dirty="0"/>
              <a:t>중도탈락의 경우</a:t>
            </a:r>
            <a:endParaRPr lang="en-US" altLang="ko-KR" dirty="0"/>
          </a:p>
          <a:p>
            <a:r>
              <a:rPr lang="ko-KR" altLang="en-US" dirty="0"/>
              <a:t>과정 탈락한 학생은 중도탈락한 사실을 화면에서 확인할 수 있어야 한다는 점이 있었습니다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여기까지 </a:t>
            </a:r>
            <a:r>
              <a:rPr lang="en-US" altLang="ko-KR" dirty="0"/>
              <a:t>1</a:t>
            </a:r>
            <a:r>
              <a:rPr lang="ko-KR" altLang="en-US" dirty="0"/>
              <a:t>조가 분석했던 요구분석서의 특이사항 이었습니다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B4A80-91D5-4FBD-AAFA-8174926C6EC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6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en-US" altLang="ko-KR" dirty="0"/>
              <a:t>1</a:t>
            </a:r>
            <a:r>
              <a:rPr lang="ko-KR" altLang="en-US" dirty="0"/>
              <a:t>조의 </a:t>
            </a:r>
            <a:r>
              <a:rPr lang="en-US" altLang="ko-KR" dirty="0"/>
              <a:t>ERD </a:t>
            </a:r>
            <a:r>
              <a:rPr lang="ko-KR" altLang="en-US" dirty="0"/>
              <a:t>작성 시 특이사항에 어떤 것들이 있었는지 말씀드리겠습니다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B4A80-91D5-4FBD-AAFA-8174926C6EC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663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보시면 연결고리가 없이 테이블만 구성 되어있는 것을 보실 수 있습니다</a:t>
            </a: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차 때는 요구분석서에서 입력 받아야 한다는 내용을 토대로 큰 범주의 테이블만 구성이 되어 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B4A80-91D5-4FBD-AAFA-8174926C6EC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396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600" b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r>
              <a:rPr lang="ko-KR" altLang="en-US" sz="1600" b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차 때부터 본격적으로 </a:t>
            </a:r>
            <a:r>
              <a:rPr lang="en-US" altLang="ko-KR" sz="1600" b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ERD</a:t>
            </a:r>
            <a:r>
              <a:rPr lang="ko-KR" altLang="en-US" sz="1600" b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의 모습을 갖추기 시작했습니다</a:t>
            </a:r>
            <a:endParaRPr lang="en-US" altLang="ko-KR" sz="1600" b="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b="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크게 정규화 과정을 통해 테이블의 세분화를 확인 하실 수 있습니다</a:t>
            </a:r>
            <a:endParaRPr lang="en-US" altLang="ko-KR" sz="1600" b="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b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FK</a:t>
            </a:r>
            <a:r>
              <a:rPr lang="ko-KR" altLang="en-US" sz="1600" b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를 통해 각 테이블끼리 연결을 시켰고</a:t>
            </a:r>
            <a:endParaRPr kumimoji="0" lang="en-US" altLang="ko-KR" sz="1600" b="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개설테이블들을 새로 만들어 데이터 간 연결을 용이하게 했습니다</a:t>
            </a:r>
            <a:endParaRPr kumimoji="1"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그리고 여기 보시면</a:t>
            </a:r>
            <a:r>
              <a:rPr kumimoji="1"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kumimoji="1"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과목명과 과정명만 있는 테이블을 따로 구성을 했습니다</a:t>
            </a:r>
            <a:endParaRPr kumimoji="1"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    </a:t>
            </a:r>
            <a:r>
              <a:rPr kumimoji="1"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이는 사용자 편의성을 높이기 위한 목적이었으나</a:t>
            </a:r>
            <a:endParaRPr kumimoji="1"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    </a:t>
            </a:r>
            <a:r>
              <a:rPr kumimoji="1"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후에 </a:t>
            </a:r>
            <a:r>
              <a:rPr kumimoji="1"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ERD</a:t>
            </a:r>
            <a:r>
              <a:rPr kumimoji="1"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구성을 더 진행해보니 이것이 정규화 과정 중 하나였다는 것을 알게 되었습니다</a:t>
            </a:r>
            <a:endParaRPr kumimoji="1" lang="en-US" altLang="ko-KR" sz="1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B4A80-91D5-4FBD-AAFA-8174926C6EC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792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48E987-3FB2-424A-A728-176973FC0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D218E4-3610-9D4C-9557-E07F2D855B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DC1342-F161-E440-8DA1-867A32DCB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2022-09-15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E13045-229A-A840-9CCF-9F4C2D4D4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C4510-1092-0944-9397-932CE63BF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809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3743B6-0A97-3843-A54F-DEE513B7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08CF3D-316F-9F47-9819-47C797942E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1DFF88-3348-2449-8651-5F07308E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2022-09-15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8A22AB-D50A-1949-B086-ADC420A7C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D83F9C-CA79-2249-9CE7-4CDEE5516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050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D13DBE0-AA39-C745-9DDE-8A511EBA6D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80AEDF-4925-1B4C-9524-A4B39AF5B4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F729FC-94D7-614F-B8E4-90D3B90F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2022-09-15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0D2C44-42FF-7547-8013-BE24E17A1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554242-E299-494F-A1BF-87A58C4BC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2596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D6C401-CF91-D742-A5A1-178874D07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294116-03D6-8A4B-AED4-7B86D94F3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BF7557-A02F-F74B-80A8-EA2CBD6CC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2022-09-15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8A7885-4DA4-9F47-8297-39C1671DB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BC8A16-17C3-874A-A015-309C3C577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856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4D26DF-2922-274C-966F-E81D1EF57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8E9CC2-4448-084A-AA0D-203542B6D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76B89F-A3D7-D846-B703-8A7A212D5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2022-09-15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81D948-1788-EB47-A31E-08B3A5718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9940D5-FDDE-DC43-8B8A-EA5EBEE2F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602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8272D3-D646-8147-BE36-CE7D58E06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FD7850-29BB-214D-9AB7-3222FAD4C5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5B9C42-341E-DD49-A8C0-39AC8DE5BA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94C96C-DE37-3646-884E-BD12BEDD1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2022-09-15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2CAE30-97ED-5742-87DC-EFABE424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9E6660-A63B-DD4E-8461-B463BE2DD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623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301210-A13B-604C-BAE0-B991A747D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2EC56B-932D-C74A-99B1-81EFD0E5E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F7BDC0-CCCD-9F48-9ED4-7D3B5FCD97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7A812C6-0CF9-9B43-83BE-DB97B2235A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3CBA61-A4E5-3E4D-A159-078B97F244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4F47931-E417-2E4D-9359-4E443E1C4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2022-09-15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0DBBC2D-C839-7B40-9EB8-F1556934E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C1519FE-DDD3-7C43-A9B1-43F51556F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456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D2D1EE-4D95-6847-A03F-7DC4DB768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4B9055F-7BF4-B640-AACC-40B530FE4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2022-09-15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98CC859-00DD-7142-B271-08C0BA1AE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30CE65-C53F-0A4B-8828-726027CAB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421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37AE3B1-D3C4-2546-A6EC-2C73D6917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2022-09-15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FE48FE7-C905-2C43-9C18-BBFBDA8DC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2D8736-45AC-EE4C-AD30-785D88EA5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1966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8D3D21-70A3-744E-B7E1-5C9DD111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55E97F-59AD-2D4C-B516-7386757A3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BDACC7-8A9D-1D47-8461-AB5319F343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81DF54-12B9-3141-B1AD-952FBF774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2022-09-15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9569A6-EDA9-FE47-A74A-4FCDA93C9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58904A-6427-0144-A9F8-44958AFD7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213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C19C50-CF68-9C4D-A467-A9F8158E4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DBDA7C7-85F8-FC40-AC7D-BB1275B82F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FCC4E3-5299-234B-89BC-76FDAD639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68A96E-BE0A-F541-82D1-3CBAC1021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2022-09-15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B623AA-0E34-0047-A448-1579FB448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242790-84BC-B648-B4AA-A3F781431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355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02519F3-124A-2841-9C44-AF2F9074D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27086B-67B2-FD42-907C-D93917B79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66D313-35BF-194E-9E99-B8EAF0804D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DC6E6-93EB-9644-BD59-259A83BB48D0}" type="datetimeFigureOut">
              <a:rPr kumimoji="1" lang="ko-KR" altLang="en-US" smtClean="0"/>
              <a:t>2022-09-15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769632-817C-7846-BBEA-54B7FCFE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A7C413-E029-F24E-A532-DDB7D20A6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3119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상자 15">
            <a:extLst>
              <a:ext uri="{FF2B5EF4-FFF2-40B4-BE49-F238E27FC236}">
                <a16:creationId xmlns:a16="http://schemas.microsoft.com/office/drawing/2014/main" id="{99409633-FC0E-4F5A-82DF-C7677A49CC68}"/>
              </a:ext>
            </a:extLst>
          </p:cNvPr>
          <p:cNvSpPr txBox="1"/>
          <p:nvPr/>
        </p:nvSpPr>
        <p:spPr>
          <a:xfrm>
            <a:off x="11483715" y="5980837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3200" b="1" dirty="0">
                <a:solidFill>
                  <a:schemeClr val="bg1">
                    <a:lumMod val="65000"/>
                    <a:alpha val="75000"/>
                  </a:schemeClr>
                </a:solidFill>
                <a:latin typeface="Century Gothic" panose="020B0502020202020204" pitchFamily="34" charset="0"/>
              </a:rPr>
              <a:t>1</a:t>
            </a:r>
            <a:endParaRPr kumimoji="1" lang="ko-KR" altLang="en-US" sz="3200" b="1" dirty="0">
              <a:solidFill>
                <a:schemeClr val="bg1">
                  <a:lumMod val="65000"/>
                  <a:alpha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CBBB396-2870-2C43-9B02-2C6E5B61417C}"/>
              </a:ext>
            </a:extLst>
          </p:cNvPr>
          <p:cNvSpPr/>
          <p:nvPr/>
        </p:nvSpPr>
        <p:spPr>
          <a:xfrm>
            <a:off x="2887579" y="518691"/>
            <a:ext cx="6416842" cy="6339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0" dist="139700" dir="1920000" sx="96000" sy="96000" algn="ctr" rotWithShape="0">
              <a:schemeClr val="tx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텍스트상자 19">
            <a:extLst>
              <a:ext uri="{FF2B5EF4-FFF2-40B4-BE49-F238E27FC236}">
                <a16:creationId xmlns:a16="http://schemas.microsoft.com/office/drawing/2014/main" id="{7A194AF8-4863-EE40-8E12-9E53C9C05C42}"/>
              </a:ext>
            </a:extLst>
          </p:cNvPr>
          <p:cNvSpPr txBox="1"/>
          <p:nvPr/>
        </p:nvSpPr>
        <p:spPr>
          <a:xfrm>
            <a:off x="3825186" y="1657663"/>
            <a:ext cx="48365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성적 처리 시스템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2C38AEA9-D72C-2C40-8D3E-FDC98FB800E9}"/>
              </a:ext>
            </a:extLst>
          </p:cNvPr>
          <p:cNvCxnSpPr>
            <a:cxnSpLocks/>
          </p:cNvCxnSpPr>
          <p:nvPr/>
        </p:nvCxnSpPr>
        <p:spPr>
          <a:xfrm>
            <a:off x="4094430" y="2645763"/>
            <a:ext cx="4003141" cy="0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상자 14">
            <a:extLst>
              <a:ext uri="{FF2B5EF4-FFF2-40B4-BE49-F238E27FC236}">
                <a16:creationId xmlns:a16="http://schemas.microsoft.com/office/drawing/2014/main" id="{AF1FC0F0-30E0-0B48-9CF1-935915F132D0}"/>
              </a:ext>
            </a:extLst>
          </p:cNvPr>
          <p:cNvSpPr txBox="1"/>
          <p:nvPr/>
        </p:nvSpPr>
        <p:spPr>
          <a:xfrm>
            <a:off x="4591115" y="2882061"/>
            <a:ext cx="3026791" cy="603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120"/>
              </a:lnSpc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1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타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김호진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강사님과 함께하는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algn="ctr">
              <a:lnSpc>
                <a:spcPts val="212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즐거운 데이터베이스 기반 프로젝트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텍스트상자 1">
            <a:extLst>
              <a:ext uri="{FF2B5EF4-FFF2-40B4-BE49-F238E27FC236}">
                <a16:creationId xmlns:a16="http://schemas.microsoft.com/office/drawing/2014/main" id="{A9446E6F-2A1D-394B-8B3F-4A464CD6C778}"/>
              </a:ext>
            </a:extLst>
          </p:cNvPr>
          <p:cNvSpPr txBox="1"/>
          <p:nvPr/>
        </p:nvSpPr>
        <p:spPr>
          <a:xfrm>
            <a:off x="3054777" y="689471"/>
            <a:ext cx="856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Noto Sans CJK KR DemiLight" panose="020B0400000000000000" pitchFamily="34" charset="-128"/>
              </a:rPr>
              <a:t>SEPTEMBER</a:t>
            </a:r>
            <a:endParaRPr kumimoji="1" lang="ko-KR" altLang="en-US" sz="10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  <a:ea typeface="Noto Sans CJK KR DemiLight" panose="020B0400000000000000" pitchFamily="34" charset="-128"/>
            </a:endParaRPr>
          </a:p>
        </p:txBody>
      </p:sp>
      <p:sp>
        <p:nvSpPr>
          <p:cNvPr id="12" name="텍스트상자 11">
            <a:extLst>
              <a:ext uri="{FF2B5EF4-FFF2-40B4-BE49-F238E27FC236}">
                <a16:creationId xmlns:a16="http://schemas.microsoft.com/office/drawing/2014/main" id="{E6F7CF68-1DCC-EE43-8833-46F7F8D9D5F7}"/>
              </a:ext>
            </a:extLst>
          </p:cNvPr>
          <p:cNvSpPr txBox="1"/>
          <p:nvPr/>
        </p:nvSpPr>
        <p:spPr>
          <a:xfrm>
            <a:off x="8572946" y="689471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Noto Sans CJK KR DemiLight" panose="020B0400000000000000" pitchFamily="34" charset="-128"/>
              </a:rPr>
              <a:t>2022</a:t>
            </a:r>
            <a:endParaRPr kumimoji="1" lang="ko-KR" altLang="en-US" sz="10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  <a:ea typeface="Noto Sans CJK KR DemiLight" panose="020B0400000000000000" pitchFamily="34" charset="-128"/>
            </a:endParaRPr>
          </a:p>
        </p:txBody>
      </p:sp>
      <p:sp>
        <p:nvSpPr>
          <p:cNvPr id="16" name="텍스트상자 15">
            <a:extLst>
              <a:ext uri="{FF2B5EF4-FFF2-40B4-BE49-F238E27FC236}">
                <a16:creationId xmlns:a16="http://schemas.microsoft.com/office/drawing/2014/main" id="{85C1D724-E02F-FE43-BBDB-E3A0C9E2F7E5}"/>
              </a:ext>
            </a:extLst>
          </p:cNvPr>
          <p:cNvSpPr txBox="1"/>
          <p:nvPr/>
        </p:nvSpPr>
        <p:spPr>
          <a:xfrm>
            <a:off x="5142057" y="1344665"/>
            <a:ext cx="1907895" cy="339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120"/>
              </a:lnSpc>
            </a:pPr>
            <a:r>
              <a:rPr kumimoji="1" lang="en-US" altLang="ko-KR" sz="1600" dirty="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DataBase</a:t>
            </a:r>
            <a:r>
              <a:rPr kumimoji="1" lang="en-US" altLang="ko-KR" sz="16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Project</a:t>
            </a:r>
            <a:endParaRPr kumimoji="1" lang="ko-KR" altLang="en-US" sz="16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64C5A7A-84A0-68DA-DE20-02D3A2E1CDA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947" y="3999825"/>
            <a:ext cx="5408106" cy="2913037"/>
          </a:xfrm>
          <a:prstGeom prst="rect">
            <a:avLst/>
          </a:prstGeom>
        </p:spPr>
      </p:pic>
      <p:sp>
        <p:nvSpPr>
          <p:cNvPr id="18" name="텍스트상자 2">
            <a:extLst>
              <a:ext uri="{FF2B5EF4-FFF2-40B4-BE49-F238E27FC236}">
                <a16:creationId xmlns:a16="http://schemas.microsoft.com/office/drawing/2014/main" id="{6163DB1E-2693-0DF5-95C8-0982ED81C14E}"/>
              </a:ext>
            </a:extLst>
          </p:cNvPr>
          <p:cNvSpPr txBox="1"/>
          <p:nvPr/>
        </p:nvSpPr>
        <p:spPr>
          <a:xfrm>
            <a:off x="4275631" y="6324833"/>
            <a:ext cx="36407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000" spc="300" dirty="0" err="1">
                <a:solidFill>
                  <a:schemeClr val="bg1"/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고연수</a:t>
            </a:r>
            <a:r>
              <a:rPr kumimoji="1" lang="ko-KR" altLang="en-US" sz="1000" spc="300" dirty="0">
                <a:solidFill>
                  <a:schemeClr val="bg1"/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 </a:t>
            </a:r>
            <a:r>
              <a:rPr kumimoji="1" lang="en-US" altLang="ko-KR" sz="1000" spc="300" dirty="0">
                <a:solidFill>
                  <a:schemeClr val="bg1"/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|</a:t>
            </a:r>
            <a:r>
              <a:rPr kumimoji="1" lang="ko-KR" altLang="en-US" sz="1000" spc="300" dirty="0">
                <a:solidFill>
                  <a:schemeClr val="bg1"/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 </a:t>
            </a:r>
            <a:r>
              <a:rPr kumimoji="1" lang="ko-KR" altLang="en-US" sz="1000" spc="300" dirty="0" err="1">
                <a:solidFill>
                  <a:schemeClr val="bg1"/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김인교</a:t>
            </a:r>
            <a:r>
              <a:rPr kumimoji="1" lang="ko-KR" altLang="en-US" sz="1000" spc="300" dirty="0">
                <a:solidFill>
                  <a:schemeClr val="bg1"/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 </a:t>
            </a:r>
            <a:r>
              <a:rPr kumimoji="1" lang="en-US" altLang="ko-KR" sz="1000" spc="300" dirty="0">
                <a:solidFill>
                  <a:schemeClr val="bg1"/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|</a:t>
            </a:r>
            <a:r>
              <a:rPr kumimoji="1" lang="ko-KR" altLang="en-US" sz="1000" spc="300" dirty="0">
                <a:solidFill>
                  <a:schemeClr val="bg1"/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 </a:t>
            </a:r>
            <a:r>
              <a:rPr kumimoji="1" lang="ko-KR" altLang="en-US" sz="1000" spc="300" dirty="0" err="1">
                <a:solidFill>
                  <a:schemeClr val="bg1"/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민찬우</a:t>
            </a:r>
            <a:r>
              <a:rPr kumimoji="1" lang="ko-KR" altLang="en-US" sz="1000" spc="300" dirty="0">
                <a:solidFill>
                  <a:schemeClr val="bg1"/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 </a:t>
            </a:r>
            <a:r>
              <a:rPr kumimoji="1" lang="en-US" altLang="ko-KR" sz="1000" spc="300" dirty="0"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|</a:t>
            </a:r>
            <a:r>
              <a:rPr kumimoji="1" lang="ko-KR" altLang="en-US" sz="1000" spc="300" dirty="0"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 정미경 </a:t>
            </a:r>
            <a:r>
              <a:rPr kumimoji="1" lang="en-US" altLang="ko-KR" sz="1000" spc="300" dirty="0"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| </a:t>
            </a:r>
            <a:r>
              <a:rPr kumimoji="1" lang="ko-KR" altLang="en-US" sz="1000" spc="300" dirty="0"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최나윤</a:t>
            </a:r>
          </a:p>
        </p:txBody>
      </p:sp>
    </p:spTree>
    <p:extLst>
      <p:ext uri="{BB962C8B-B14F-4D97-AF65-F5344CB8AC3E}">
        <p14:creationId xmlns:p14="http://schemas.microsoft.com/office/powerpoint/2010/main" val="398741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상자 7">
            <a:extLst>
              <a:ext uri="{FF2B5EF4-FFF2-40B4-BE49-F238E27FC236}">
                <a16:creationId xmlns:a16="http://schemas.microsoft.com/office/drawing/2014/main" id="{F6F2279A-A98C-FB4C-ADBF-2A9EA3D1A461}"/>
              </a:ext>
            </a:extLst>
          </p:cNvPr>
          <p:cNvSpPr txBox="1"/>
          <p:nvPr/>
        </p:nvSpPr>
        <p:spPr>
          <a:xfrm>
            <a:off x="673183" y="662950"/>
            <a:ext cx="2782220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ERD</a:t>
            </a:r>
            <a:r>
              <a:rPr kumimoji="1"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3</a:t>
            </a:r>
            <a:r>
              <a:rPr kumimoji="1"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차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28B39C16-FD3F-D741-B3CD-3239994894C7}"/>
              </a:ext>
            </a:extLst>
          </p:cNvPr>
          <p:cNvCxnSpPr>
            <a:cxnSpLocks/>
          </p:cNvCxnSpPr>
          <p:nvPr/>
        </p:nvCxnSpPr>
        <p:spPr>
          <a:xfrm>
            <a:off x="754496" y="429075"/>
            <a:ext cx="527732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상자 20">
            <a:extLst>
              <a:ext uri="{FF2B5EF4-FFF2-40B4-BE49-F238E27FC236}">
                <a16:creationId xmlns:a16="http://schemas.microsoft.com/office/drawing/2014/main" id="{1A7B020B-7ED1-3D4D-800B-B96D13A5542E}"/>
              </a:ext>
            </a:extLst>
          </p:cNvPr>
          <p:cNvSpPr txBox="1"/>
          <p:nvPr/>
        </p:nvSpPr>
        <p:spPr>
          <a:xfrm>
            <a:off x="11223917" y="0"/>
            <a:ext cx="968083" cy="343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kumimoji="1" lang="en-US" altLang="ko-KR" sz="1100" dirty="0">
                <a:latin typeface="Century Gothic" panose="020B0502020202020204" pitchFamily="34" charset="0"/>
                <a:ea typeface="NanumGothicOTF" panose="020D0604000000000000" pitchFamily="34" charset="-127"/>
              </a:rPr>
              <a:t>INDEX 03</a:t>
            </a:r>
            <a:endParaRPr kumimoji="1" lang="ko-KR" altLang="en-US" sz="1100" dirty="0"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sp>
        <p:nvSpPr>
          <p:cNvPr id="13" name="텍스트상자 15">
            <a:extLst>
              <a:ext uri="{FF2B5EF4-FFF2-40B4-BE49-F238E27FC236}">
                <a16:creationId xmlns:a16="http://schemas.microsoft.com/office/drawing/2014/main" id="{D4167A7E-EC42-7DC8-04BB-FC6B2FF162D7}"/>
              </a:ext>
            </a:extLst>
          </p:cNvPr>
          <p:cNvSpPr txBox="1"/>
          <p:nvPr/>
        </p:nvSpPr>
        <p:spPr>
          <a:xfrm>
            <a:off x="257478" y="5980836"/>
            <a:ext cx="643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3200" b="1" dirty="0">
                <a:solidFill>
                  <a:schemeClr val="tx1">
                    <a:lumMod val="75000"/>
                    <a:lumOff val="25000"/>
                    <a:alpha val="75000"/>
                  </a:schemeClr>
                </a:solidFill>
                <a:latin typeface="Century Gothic" panose="020B0502020202020204" pitchFamily="34" charset="0"/>
              </a:rPr>
              <a:t>10</a:t>
            </a:r>
            <a:endParaRPr kumimoji="1" lang="ko-KR" altLang="en-US" sz="3200" b="1" dirty="0">
              <a:solidFill>
                <a:schemeClr val="tx1">
                  <a:lumMod val="75000"/>
                  <a:lumOff val="25000"/>
                  <a:alpha val="7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79BDDA-5D40-6333-90F6-732E51FA50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4" t="15217"/>
          <a:stretch/>
        </p:blipFill>
        <p:spPr>
          <a:xfrm>
            <a:off x="3006520" y="940245"/>
            <a:ext cx="8655458" cy="528580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497FDF4-F4F4-623C-DA8A-FA86A8A3A1EE}"/>
              </a:ext>
            </a:extLst>
          </p:cNvPr>
          <p:cNvSpPr/>
          <p:nvPr/>
        </p:nvSpPr>
        <p:spPr>
          <a:xfrm>
            <a:off x="3006521" y="6212160"/>
            <a:ext cx="8655458" cy="259355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E00ADE-2C01-64D0-6C5D-4C73E99FC532}"/>
              </a:ext>
            </a:extLst>
          </p:cNvPr>
          <p:cNvSpPr/>
          <p:nvPr/>
        </p:nvSpPr>
        <p:spPr>
          <a:xfrm>
            <a:off x="3008738" y="940245"/>
            <a:ext cx="1265349" cy="609235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80200B-B12C-E607-BAD0-B5223A4C4809}"/>
              </a:ext>
            </a:extLst>
          </p:cNvPr>
          <p:cNvSpPr/>
          <p:nvPr/>
        </p:nvSpPr>
        <p:spPr>
          <a:xfrm>
            <a:off x="5561319" y="1007915"/>
            <a:ext cx="1704720" cy="12928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텍스트상자 8">
            <a:extLst>
              <a:ext uri="{FF2B5EF4-FFF2-40B4-BE49-F238E27FC236}">
                <a16:creationId xmlns:a16="http://schemas.microsoft.com/office/drawing/2014/main" id="{FA687B98-90E1-7E6E-A24E-115C4F9415CE}"/>
              </a:ext>
            </a:extLst>
          </p:cNvPr>
          <p:cNvSpPr txBox="1"/>
          <p:nvPr/>
        </p:nvSpPr>
        <p:spPr>
          <a:xfrm>
            <a:off x="562572" y="1655667"/>
            <a:ext cx="3259117" cy="1352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중도탈락 테이블 수정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11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중도탈락 테이블로부터</a:t>
            </a:r>
            <a:endParaRPr kumimoji="1" lang="en-US" altLang="ko-KR" sz="1100" dirty="0">
              <a:solidFill>
                <a:schemeClr val="bg2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  </a:t>
            </a:r>
            <a:r>
              <a:rPr kumimoji="1" lang="ko-KR" altLang="en-US" sz="11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탈락사유를 분리해</a:t>
            </a:r>
            <a:br>
              <a:rPr kumimoji="1" lang="en-US" altLang="ko-KR" sz="11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</a:br>
            <a:r>
              <a:rPr kumimoji="1" lang="en-US" altLang="ko-KR" sz="11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  </a:t>
            </a:r>
            <a:r>
              <a:rPr kumimoji="1" lang="ko-KR" altLang="en-US" sz="11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탈락 사유 테이블을 만들어</a:t>
            </a:r>
            <a:endParaRPr kumimoji="1" lang="en-US" altLang="ko-KR" sz="1100" dirty="0">
              <a:solidFill>
                <a:schemeClr val="bg2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  </a:t>
            </a:r>
            <a:r>
              <a:rPr kumimoji="1" lang="ko-KR" altLang="en-US" sz="11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중복 데이터를 줄임</a:t>
            </a:r>
            <a:endParaRPr kumimoji="1" lang="en-US" altLang="ko-KR" sz="1100" dirty="0">
              <a:solidFill>
                <a:schemeClr val="bg2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634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상자 7">
            <a:extLst>
              <a:ext uri="{FF2B5EF4-FFF2-40B4-BE49-F238E27FC236}">
                <a16:creationId xmlns:a16="http://schemas.microsoft.com/office/drawing/2014/main" id="{F6F2279A-A98C-FB4C-ADBF-2A9EA3D1A461}"/>
              </a:ext>
            </a:extLst>
          </p:cNvPr>
          <p:cNvSpPr txBox="1"/>
          <p:nvPr/>
        </p:nvSpPr>
        <p:spPr>
          <a:xfrm>
            <a:off x="673183" y="662950"/>
            <a:ext cx="2782220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ERD</a:t>
            </a:r>
            <a:r>
              <a:rPr kumimoji="1"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4</a:t>
            </a:r>
            <a:r>
              <a:rPr kumimoji="1"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차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28B39C16-FD3F-D741-B3CD-3239994894C7}"/>
              </a:ext>
            </a:extLst>
          </p:cNvPr>
          <p:cNvCxnSpPr>
            <a:cxnSpLocks/>
          </p:cNvCxnSpPr>
          <p:nvPr/>
        </p:nvCxnSpPr>
        <p:spPr>
          <a:xfrm>
            <a:off x="754496" y="429075"/>
            <a:ext cx="527732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상자 20">
            <a:extLst>
              <a:ext uri="{FF2B5EF4-FFF2-40B4-BE49-F238E27FC236}">
                <a16:creationId xmlns:a16="http://schemas.microsoft.com/office/drawing/2014/main" id="{1A7B020B-7ED1-3D4D-800B-B96D13A5542E}"/>
              </a:ext>
            </a:extLst>
          </p:cNvPr>
          <p:cNvSpPr txBox="1"/>
          <p:nvPr/>
        </p:nvSpPr>
        <p:spPr>
          <a:xfrm>
            <a:off x="11223917" y="0"/>
            <a:ext cx="968083" cy="343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kumimoji="1" lang="en-US" altLang="ko-KR" sz="1100" dirty="0">
                <a:latin typeface="Century Gothic" panose="020B0502020202020204" pitchFamily="34" charset="0"/>
                <a:ea typeface="NanumGothicOTF" panose="020D0604000000000000" pitchFamily="34" charset="-127"/>
              </a:rPr>
              <a:t>INDEX 03</a:t>
            </a:r>
            <a:endParaRPr kumimoji="1" lang="ko-KR" altLang="en-US" sz="1100" dirty="0"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sp>
        <p:nvSpPr>
          <p:cNvPr id="13" name="텍스트상자 15">
            <a:extLst>
              <a:ext uri="{FF2B5EF4-FFF2-40B4-BE49-F238E27FC236}">
                <a16:creationId xmlns:a16="http://schemas.microsoft.com/office/drawing/2014/main" id="{D4167A7E-EC42-7DC8-04BB-FC6B2FF162D7}"/>
              </a:ext>
            </a:extLst>
          </p:cNvPr>
          <p:cNvSpPr txBox="1"/>
          <p:nvPr/>
        </p:nvSpPr>
        <p:spPr>
          <a:xfrm>
            <a:off x="257478" y="5980836"/>
            <a:ext cx="643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3200" b="1" dirty="0">
                <a:solidFill>
                  <a:schemeClr val="tx1">
                    <a:lumMod val="75000"/>
                    <a:lumOff val="25000"/>
                    <a:alpha val="75000"/>
                  </a:schemeClr>
                </a:solidFill>
                <a:latin typeface="Century Gothic" panose="020B0502020202020204" pitchFamily="34" charset="0"/>
              </a:rPr>
              <a:t>11</a:t>
            </a:r>
            <a:endParaRPr kumimoji="1" lang="ko-KR" altLang="en-US" sz="3200" b="1" dirty="0">
              <a:solidFill>
                <a:schemeClr val="tx1">
                  <a:lumMod val="75000"/>
                  <a:lumOff val="25000"/>
                  <a:alpha val="7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DFF534-C629-5D54-FD3D-83040AA241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48" t="11928"/>
          <a:stretch/>
        </p:blipFill>
        <p:spPr>
          <a:xfrm>
            <a:off x="3005357" y="467647"/>
            <a:ext cx="8790060" cy="6040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B93F3D9-590B-DDB6-4793-7B8368AA9028}"/>
              </a:ext>
            </a:extLst>
          </p:cNvPr>
          <p:cNvSpPr/>
          <p:nvPr/>
        </p:nvSpPr>
        <p:spPr>
          <a:xfrm>
            <a:off x="3005357" y="6461206"/>
            <a:ext cx="8790060" cy="272377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0CC77D0-4204-CAB4-2554-036AD6A955A7}"/>
              </a:ext>
            </a:extLst>
          </p:cNvPr>
          <p:cNvSpPr/>
          <p:nvPr/>
        </p:nvSpPr>
        <p:spPr>
          <a:xfrm>
            <a:off x="3005357" y="467647"/>
            <a:ext cx="1150317" cy="73717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3551A5-F566-4DCF-06D0-4FA3B14802B3}"/>
              </a:ext>
            </a:extLst>
          </p:cNvPr>
          <p:cNvSpPr/>
          <p:nvPr/>
        </p:nvSpPr>
        <p:spPr>
          <a:xfrm>
            <a:off x="7277100" y="1846371"/>
            <a:ext cx="3342968" cy="26384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5BE1D5E-DF5A-896C-20F5-39E8EA901D3D}"/>
              </a:ext>
            </a:extLst>
          </p:cNvPr>
          <p:cNvGrpSpPr/>
          <p:nvPr/>
        </p:nvGrpSpPr>
        <p:grpSpPr>
          <a:xfrm>
            <a:off x="5449030" y="3337715"/>
            <a:ext cx="1381217" cy="1028700"/>
            <a:chOff x="4988655" y="3276601"/>
            <a:chExt cx="1381217" cy="102870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CE894B9-F8B4-479F-4C7F-9691563E938F}"/>
                </a:ext>
              </a:extLst>
            </p:cNvPr>
            <p:cNvSpPr/>
            <p:nvPr/>
          </p:nvSpPr>
          <p:spPr>
            <a:xfrm>
              <a:off x="4988655" y="3276601"/>
              <a:ext cx="1381217" cy="10287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5D5C2C2-5784-72F0-FAB6-36E6FFEC0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8655" y="3276601"/>
              <a:ext cx="1381217" cy="10080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2610296-D0DA-F028-2BDC-D0C0A2C3CFBE}"/>
                </a:ext>
              </a:extLst>
            </p:cNvPr>
            <p:cNvCxnSpPr/>
            <p:nvPr/>
          </p:nvCxnSpPr>
          <p:spPr>
            <a:xfrm>
              <a:off x="4988655" y="3276601"/>
              <a:ext cx="1381217" cy="10080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1D7DC79-1E24-838B-071C-149B08962467}"/>
              </a:ext>
            </a:extLst>
          </p:cNvPr>
          <p:cNvSpPr txBox="1"/>
          <p:nvPr/>
        </p:nvSpPr>
        <p:spPr>
          <a:xfrm>
            <a:off x="5470224" y="3571315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개설테이블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삭제</a:t>
            </a:r>
          </a:p>
        </p:txBody>
      </p:sp>
      <p:sp>
        <p:nvSpPr>
          <p:cNvPr id="27" name="텍스트상자 8">
            <a:extLst>
              <a:ext uri="{FF2B5EF4-FFF2-40B4-BE49-F238E27FC236}">
                <a16:creationId xmlns:a16="http://schemas.microsoft.com/office/drawing/2014/main" id="{0734E3DA-32DB-EA08-2362-84CEEB5B4429}"/>
              </a:ext>
            </a:extLst>
          </p:cNvPr>
          <p:cNvSpPr txBox="1"/>
          <p:nvPr/>
        </p:nvSpPr>
        <p:spPr>
          <a:xfrm>
            <a:off x="562572" y="1655667"/>
            <a:ext cx="3259117" cy="1606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불필요한 테이블 삭제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11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중복데이터를 막기 위해</a:t>
            </a:r>
            <a:endParaRPr kumimoji="1" lang="en-US" altLang="ko-KR" sz="1100" dirty="0">
              <a:solidFill>
                <a:schemeClr val="bg2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  </a:t>
            </a:r>
            <a:r>
              <a:rPr kumimoji="1" lang="ko-KR" altLang="en-US" sz="11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개설테이블 생성 했으나</a:t>
            </a:r>
            <a:r>
              <a:rPr kumimoji="1" lang="en-US" altLang="ko-KR" sz="11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</a:t>
            </a:r>
          </a:p>
          <a:p>
            <a:pPr marL="228600" indent="-228600">
              <a:lnSpc>
                <a:spcPct val="150000"/>
              </a:lnSpc>
              <a:buAutoNum type="arabicPeriod" startAt="2"/>
            </a:pPr>
            <a:r>
              <a:rPr kumimoji="1" lang="ko-KR" altLang="en-US" sz="11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식별자를 가진 </a:t>
            </a:r>
            <a:endParaRPr kumimoji="1" lang="en-US" altLang="ko-KR" sz="1100" dirty="0">
              <a:solidFill>
                <a:schemeClr val="bg2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  </a:t>
            </a:r>
            <a:r>
              <a:rPr kumimoji="1" lang="ko-KR" altLang="en-US" sz="11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과정</a:t>
            </a:r>
            <a:r>
              <a:rPr kumimoji="1" lang="en-US" altLang="ko-KR" sz="11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/</a:t>
            </a:r>
            <a:r>
              <a:rPr kumimoji="1" lang="ko-KR" altLang="en-US" sz="11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과목 테이블로 인해</a:t>
            </a:r>
            <a:endParaRPr kumimoji="1" lang="en-US" altLang="ko-KR" sz="1100" dirty="0">
              <a:solidFill>
                <a:schemeClr val="bg2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  </a:t>
            </a:r>
            <a:r>
              <a:rPr kumimoji="1" lang="ko-KR" altLang="en-US" sz="11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필요성이 사라짐 </a:t>
            </a:r>
            <a:endParaRPr kumimoji="1" lang="en-US" altLang="ko-KR" sz="1100" dirty="0">
              <a:solidFill>
                <a:schemeClr val="bg2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F39FAD3-128D-CD72-1957-A9E800971FBF}"/>
              </a:ext>
            </a:extLst>
          </p:cNvPr>
          <p:cNvSpPr/>
          <p:nvPr/>
        </p:nvSpPr>
        <p:spPr>
          <a:xfrm>
            <a:off x="7498556" y="2924175"/>
            <a:ext cx="1302544" cy="833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50A8847-621D-CC4E-C890-2A346AC7D199}"/>
              </a:ext>
            </a:extLst>
          </p:cNvPr>
          <p:cNvSpPr/>
          <p:nvPr/>
        </p:nvSpPr>
        <p:spPr>
          <a:xfrm>
            <a:off x="9186643" y="3180913"/>
            <a:ext cx="1259901" cy="833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99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상자 7">
            <a:extLst>
              <a:ext uri="{FF2B5EF4-FFF2-40B4-BE49-F238E27FC236}">
                <a16:creationId xmlns:a16="http://schemas.microsoft.com/office/drawing/2014/main" id="{F6F2279A-A98C-FB4C-ADBF-2A9EA3D1A461}"/>
              </a:ext>
            </a:extLst>
          </p:cNvPr>
          <p:cNvSpPr txBox="1"/>
          <p:nvPr/>
        </p:nvSpPr>
        <p:spPr>
          <a:xfrm>
            <a:off x="673183" y="662950"/>
            <a:ext cx="2782220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ERD</a:t>
            </a:r>
            <a:r>
              <a:rPr kumimoji="1"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5</a:t>
            </a:r>
            <a:r>
              <a:rPr kumimoji="1"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차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28B39C16-FD3F-D741-B3CD-3239994894C7}"/>
              </a:ext>
            </a:extLst>
          </p:cNvPr>
          <p:cNvCxnSpPr>
            <a:cxnSpLocks/>
          </p:cNvCxnSpPr>
          <p:nvPr/>
        </p:nvCxnSpPr>
        <p:spPr>
          <a:xfrm>
            <a:off x="754496" y="429075"/>
            <a:ext cx="527732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상자 20">
            <a:extLst>
              <a:ext uri="{FF2B5EF4-FFF2-40B4-BE49-F238E27FC236}">
                <a16:creationId xmlns:a16="http://schemas.microsoft.com/office/drawing/2014/main" id="{1A7B020B-7ED1-3D4D-800B-B96D13A5542E}"/>
              </a:ext>
            </a:extLst>
          </p:cNvPr>
          <p:cNvSpPr txBox="1"/>
          <p:nvPr/>
        </p:nvSpPr>
        <p:spPr>
          <a:xfrm>
            <a:off x="11223917" y="0"/>
            <a:ext cx="968083" cy="343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kumimoji="1" lang="en-US" altLang="ko-KR" sz="1100" dirty="0">
                <a:latin typeface="Century Gothic" panose="020B0502020202020204" pitchFamily="34" charset="0"/>
                <a:ea typeface="NanumGothicOTF" panose="020D0604000000000000" pitchFamily="34" charset="-127"/>
              </a:rPr>
              <a:t>INDEX 03</a:t>
            </a:r>
            <a:endParaRPr kumimoji="1" lang="ko-KR" altLang="en-US" sz="1100" dirty="0"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sp>
        <p:nvSpPr>
          <p:cNvPr id="13" name="텍스트상자 15">
            <a:extLst>
              <a:ext uri="{FF2B5EF4-FFF2-40B4-BE49-F238E27FC236}">
                <a16:creationId xmlns:a16="http://schemas.microsoft.com/office/drawing/2014/main" id="{D4167A7E-EC42-7DC8-04BB-FC6B2FF162D7}"/>
              </a:ext>
            </a:extLst>
          </p:cNvPr>
          <p:cNvSpPr txBox="1"/>
          <p:nvPr/>
        </p:nvSpPr>
        <p:spPr>
          <a:xfrm>
            <a:off x="257478" y="5980836"/>
            <a:ext cx="643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3200" b="1" dirty="0">
                <a:solidFill>
                  <a:schemeClr val="tx1">
                    <a:lumMod val="75000"/>
                    <a:lumOff val="25000"/>
                    <a:alpha val="75000"/>
                  </a:schemeClr>
                </a:solidFill>
                <a:latin typeface="Century Gothic" panose="020B0502020202020204" pitchFamily="34" charset="0"/>
              </a:rPr>
              <a:t>12</a:t>
            </a:r>
            <a:endParaRPr kumimoji="1" lang="ko-KR" altLang="en-US" sz="3200" b="1" dirty="0">
              <a:solidFill>
                <a:schemeClr val="tx1">
                  <a:lumMod val="75000"/>
                  <a:lumOff val="25000"/>
                  <a:alpha val="7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66FA5B-DA24-E6EF-B5C6-8AFC13ED63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75" t="13623"/>
          <a:stretch/>
        </p:blipFill>
        <p:spPr>
          <a:xfrm>
            <a:off x="2772259" y="381256"/>
            <a:ext cx="8960679" cy="592373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3143AA9-74B8-EF3C-7488-37AF252BEC40}"/>
              </a:ext>
            </a:extLst>
          </p:cNvPr>
          <p:cNvSpPr/>
          <p:nvPr/>
        </p:nvSpPr>
        <p:spPr>
          <a:xfrm>
            <a:off x="2772259" y="6304996"/>
            <a:ext cx="8960678" cy="313819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E0A897-C7B9-45CF-1418-931B39859003}"/>
              </a:ext>
            </a:extLst>
          </p:cNvPr>
          <p:cNvSpPr/>
          <p:nvPr/>
        </p:nvSpPr>
        <p:spPr>
          <a:xfrm>
            <a:off x="2772259" y="381426"/>
            <a:ext cx="1371600" cy="682406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19434C8-9D29-6458-53C1-E51FBE4DBB73}"/>
              </a:ext>
            </a:extLst>
          </p:cNvPr>
          <p:cNvSpPr/>
          <p:nvPr/>
        </p:nvSpPr>
        <p:spPr>
          <a:xfrm>
            <a:off x="3206593" y="4301022"/>
            <a:ext cx="1501138" cy="800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AA7E3C-6E14-F015-180E-694EEBC64B9D}"/>
              </a:ext>
            </a:extLst>
          </p:cNvPr>
          <p:cNvSpPr/>
          <p:nvPr/>
        </p:nvSpPr>
        <p:spPr>
          <a:xfrm>
            <a:off x="5479071" y="3505685"/>
            <a:ext cx="1458304" cy="800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3F9B6A3-5441-DCC5-5849-221EDCE31028}"/>
              </a:ext>
            </a:extLst>
          </p:cNvPr>
          <p:cNvSpPr/>
          <p:nvPr/>
        </p:nvSpPr>
        <p:spPr>
          <a:xfrm>
            <a:off x="5474306" y="2539292"/>
            <a:ext cx="1550381" cy="800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8DF220-3720-8612-25DA-3678FDAE1874}"/>
              </a:ext>
            </a:extLst>
          </p:cNvPr>
          <p:cNvSpPr/>
          <p:nvPr/>
        </p:nvSpPr>
        <p:spPr>
          <a:xfrm>
            <a:off x="5519550" y="1358744"/>
            <a:ext cx="1550381" cy="800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566C459-E0B3-4BAE-58F9-EEBB9D3D0ADE}"/>
              </a:ext>
            </a:extLst>
          </p:cNvPr>
          <p:cNvSpPr/>
          <p:nvPr/>
        </p:nvSpPr>
        <p:spPr>
          <a:xfrm>
            <a:off x="7626956" y="1484953"/>
            <a:ext cx="1828988" cy="800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F5C577D-54CB-4E23-7390-D17B4B364456}"/>
              </a:ext>
            </a:extLst>
          </p:cNvPr>
          <p:cNvSpPr/>
          <p:nvPr/>
        </p:nvSpPr>
        <p:spPr>
          <a:xfrm>
            <a:off x="7691250" y="2452051"/>
            <a:ext cx="1593244" cy="800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C540276-FA69-8692-7ABD-ADCBB0B17A91}"/>
              </a:ext>
            </a:extLst>
          </p:cNvPr>
          <p:cNvSpPr/>
          <p:nvPr/>
        </p:nvSpPr>
        <p:spPr>
          <a:xfrm>
            <a:off x="9848662" y="2536274"/>
            <a:ext cx="1452751" cy="800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D5EAE50-1E04-A6CD-75C4-826C2E044CEC}"/>
              </a:ext>
            </a:extLst>
          </p:cNvPr>
          <p:cNvSpPr/>
          <p:nvPr/>
        </p:nvSpPr>
        <p:spPr>
          <a:xfrm>
            <a:off x="9555768" y="3545112"/>
            <a:ext cx="1407507" cy="800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FD8BB91-02E7-CE4C-B800-3F155F6558DE}"/>
              </a:ext>
            </a:extLst>
          </p:cNvPr>
          <p:cNvSpPr/>
          <p:nvPr/>
        </p:nvSpPr>
        <p:spPr>
          <a:xfrm>
            <a:off x="7707918" y="4049937"/>
            <a:ext cx="1538476" cy="800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5AEFC2B-007E-6809-6662-748BC0C6D055}"/>
              </a:ext>
            </a:extLst>
          </p:cNvPr>
          <p:cNvSpPr/>
          <p:nvPr/>
        </p:nvSpPr>
        <p:spPr>
          <a:xfrm>
            <a:off x="9808182" y="5019106"/>
            <a:ext cx="1452751" cy="800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036AD75-030D-AF1F-D27E-C097F1E378B4}"/>
              </a:ext>
            </a:extLst>
          </p:cNvPr>
          <p:cNvSpPr/>
          <p:nvPr/>
        </p:nvSpPr>
        <p:spPr>
          <a:xfrm>
            <a:off x="7751972" y="5685857"/>
            <a:ext cx="1532522" cy="800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ACADB7D-99B6-014E-796C-AD9643161770}"/>
              </a:ext>
            </a:extLst>
          </p:cNvPr>
          <p:cNvSpPr/>
          <p:nvPr/>
        </p:nvSpPr>
        <p:spPr>
          <a:xfrm>
            <a:off x="5604084" y="5562032"/>
            <a:ext cx="1623009" cy="800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B411C73-4307-DE55-8D21-28B9CCE09BD1}"/>
              </a:ext>
            </a:extLst>
          </p:cNvPr>
          <p:cNvSpPr/>
          <p:nvPr/>
        </p:nvSpPr>
        <p:spPr>
          <a:xfrm>
            <a:off x="3042531" y="2494481"/>
            <a:ext cx="1622338" cy="800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CFD7465-DA62-D5CB-282A-0CD2062DEB05}"/>
              </a:ext>
            </a:extLst>
          </p:cNvPr>
          <p:cNvSpPr/>
          <p:nvPr/>
        </p:nvSpPr>
        <p:spPr>
          <a:xfrm>
            <a:off x="3290182" y="1569813"/>
            <a:ext cx="1331824" cy="800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4C73263-A9E7-2335-D57F-24965D59E2E0}"/>
              </a:ext>
            </a:extLst>
          </p:cNvPr>
          <p:cNvSpPr/>
          <p:nvPr/>
        </p:nvSpPr>
        <p:spPr>
          <a:xfrm>
            <a:off x="5519550" y="684961"/>
            <a:ext cx="1581338" cy="800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텍스트상자 8">
            <a:extLst>
              <a:ext uri="{FF2B5EF4-FFF2-40B4-BE49-F238E27FC236}">
                <a16:creationId xmlns:a16="http://schemas.microsoft.com/office/drawing/2014/main" id="{2CEDCBEE-01CE-53F7-8509-04F6522EFF4A}"/>
              </a:ext>
            </a:extLst>
          </p:cNvPr>
          <p:cNvSpPr txBox="1"/>
          <p:nvPr/>
        </p:nvSpPr>
        <p:spPr>
          <a:xfrm>
            <a:off x="562572" y="1655667"/>
            <a:ext cx="3259117" cy="1098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 관리의 편의성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11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모든 테이블에 식별자 부여</a:t>
            </a:r>
            <a:endParaRPr kumimoji="1" lang="en-US" altLang="ko-KR" sz="1100" dirty="0">
              <a:solidFill>
                <a:schemeClr val="bg2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11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그로 인해 식별 관계가</a:t>
            </a:r>
            <a:endParaRPr kumimoji="1" lang="en-US" altLang="ko-KR" sz="1100" dirty="0">
              <a:solidFill>
                <a:schemeClr val="bg2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  </a:t>
            </a:r>
            <a:r>
              <a:rPr kumimoji="1" lang="ko-KR" altLang="en-US" sz="11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모두 </a:t>
            </a:r>
            <a:r>
              <a:rPr kumimoji="1" lang="ko-KR" altLang="en-US" sz="1100" dirty="0" err="1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비식별</a:t>
            </a:r>
            <a:r>
              <a:rPr kumimoji="1" lang="ko-KR" altLang="en-US" sz="11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관계로 변경됨 </a:t>
            </a:r>
            <a:endParaRPr kumimoji="1" lang="en-US" altLang="ko-KR" sz="1100" dirty="0">
              <a:solidFill>
                <a:schemeClr val="bg2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754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상자 7">
            <a:extLst>
              <a:ext uri="{FF2B5EF4-FFF2-40B4-BE49-F238E27FC236}">
                <a16:creationId xmlns:a16="http://schemas.microsoft.com/office/drawing/2014/main" id="{F6F2279A-A98C-FB4C-ADBF-2A9EA3D1A461}"/>
              </a:ext>
            </a:extLst>
          </p:cNvPr>
          <p:cNvSpPr txBox="1"/>
          <p:nvPr/>
        </p:nvSpPr>
        <p:spPr>
          <a:xfrm>
            <a:off x="673183" y="662950"/>
            <a:ext cx="2782220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ERD</a:t>
            </a:r>
            <a:r>
              <a:rPr kumimoji="1"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6</a:t>
            </a:r>
            <a:r>
              <a:rPr kumimoji="1"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차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28B39C16-FD3F-D741-B3CD-3239994894C7}"/>
              </a:ext>
            </a:extLst>
          </p:cNvPr>
          <p:cNvCxnSpPr>
            <a:cxnSpLocks/>
          </p:cNvCxnSpPr>
          <p:nvPr/>
        </p:nvCxnSpPr>
        <p:spPr>
          <a:xfrm>
            <a:off x="754496" y="429075"/>
            <a:ext cx="527732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상자 20">
            <a:extLst>
              <a:ext uri="{FF2B5EF4-FFF2-40B4-BE49-F238E27FC236}">
                <a16:creationId xmlns:a16="http://schemas.microsoft.com/office/drawing/2014/main" id="{1A7B020B-7ED1-3D4D-800B-B96D13A5542E}"/>
              </a:ext>
            </a:extLst>
          </p:cNvPr>
          <p:cNvSpPr txBox="1"/>
          <p:nvPr/>
        </p:nvSpPr>
        <p:spPr>
          <a:xfrm>
            <a:off x="11223917" y="0"/>
            <a:ext cx="968083" cy="343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kumimoji="1" lang="en-US" altLang="ko-KR" sz="1100" dirty="0">
                <a:latin typeface="Century Gothic" panose="020B0502020202020204" pitchFamily="34" charset="0"/>
                <a:ea typeface="NanumGothicOTF" panose="020D0604000000000000" pitchFamily="34" charset="-127"/>
              </a:rPr>
              <a:t>INDEX 03</a:t>
            </a:r>
            <a:endParaRPr kumimoji="1" lang="ko-KR" altLang="en-US" sz="1100" dirty="0"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sp>
        <p:nvSpPr>
          <p:cNvPr id="13" name="텍스트상자 15">
            <a:extLst>
              <a:ext uri="{FF2B5EF4-FFF2-40B4-BE49-F238E27FC236}">
                <a16:creationId xmlns:a16="http://schemas.microsoft.com/office/drawing/2014/main" id="{D4167A7E-EC42-7DC8-04BB-FC6B2FF162D7}"/>
              </a:ext>
            </a:extLst>
          </p:cNvPr>
          <p:cNvSpPr txBox="1"/>
          <p:nvPr/>
        </p:nvSpPr>
        <p:spPr>
          <a:xfrm>
            <a:off x="257478" y="5980836"/>
            <a:ext cx="643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3200" b="1" dirty="0">
                <a:solidFill>
                  <a:schemeClr val="tx1">
                    <a:lumMod val="75000"/>
                    <a:lumOff val="25000"/>
                    <a:alpha val="75000"/>
                  </a:schemeClr>
                </a:solidFill>
                <a:latin typeface="Century Gothic" panose="020B0502020202020204" pitchFamily="34" charset="0"/>
              </a:rPr>
              <a:t>13</a:t>
            </a:r>
            <a:endParaRPr kumimoji="1" lang="ko-KR" altLang="en-US" sz="3200" b="1" dirty="0">
              <a:solidFill>
                <a:schemeClr val="tx1">
                  <a:lumMod val="75000"/>
                  <a:lumOff val="25000"/>
                  <a:alpha val="7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A76B40-B359-9420-E1BA-6792DE8E0E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7" t="11928" b="7938"/>
          <a:stretch/>
        </p:blipFill>
        <p:spPr>
          <a:xfrm>
            <a:off x="2641883" y="1721738"/>
            <a:ext cx="9292639" cy="476443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C4124F3-607C-705B-4332-AED1E94834AE}"/>
              </a:ext>
            </a:extLst>
          </p:cNvPr>
          <p:cNvSpPr/>
          <p:nvPr/>
        </p:nvSpPr>
        <p:spPr>
          <a:xfrm>
            <a:off x="2641883" y="1721738"/>
            <a:ext cx="1183413" cy="591616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E235BA-A526-54A5-B074-E4BA2EE3F29F}"/>
              </a:ext>
            </a:extLst>
          </p:cNvPr>
          <p:cNvSpPr/>
          <p:nvPr/>
        </p:nvSpPr>
        <p:spPr>
          <a:xfrm>
            <a:off x="2641883" y="5333279"/>
            <a:ext cx="1229877" cy="1152895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C22366-1C57-48E4-5674-912528B79D25}"/>
              </a:ext>
            </a:extLst>
          </p:cNvPr>
          <p:cNvSpPr/>
          <p:nvPr/>
        </p:nvSpPr>
        <p:spPr>
          <a:xfrm>
            <a:off x="7288202" y="5333279"/>
            <a:ext cx="1044103" cy="45896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1B8D8C1-ACB8-F90C-1E54-0CC1833E2A53}"/>
              </a:ext>
            </a:extLst>
          </p:cNvPr>
          <p:cNvSpPr/>
          <p:nvPr/>
        </p:nvSpPr>
        <p:spPr>
          <a:xfrm>
            <a:off x="9741165" y="4549132"/>
            <a:ext cx="2051059" cy="6747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텍스트상자 8">
            <a:extLst>
              <a:ext uri="{FF2B5EF4-FFF2-40B4-BE49-F238E27FC236}">
                <a16:creationId xmlns:a16="http://schemas.microsoft.com/office/drawing/2014/main" id="{6D751F71-EFF7-E411-185C-5946F02F4434}"/>
              </a:ext>
            </a:extLst>
          </p:cNvPr>
          <p:cNvSpPr txBox="1"/>
          <p:nvPr/>
        </p:nvSpPr>
        <p:spPr>
          <a:xfrm>
            <a:off x="562572" y="1655667"/>
            <a:ext cx="3259117" cy="84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테이블의 목적 변경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11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강의 가능 여부 테이블의</a:t>
            </a:r>
            <a:r>
              <a:rPr kumimoji="1" lang="en-US" altLang="ko-KR" sz="11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  </a:t>
            </a:r>
            <a:r>
              <a:rPr kumimoji="1" lang="ko-KR" altLang="en-US" sz="11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목적 변경 </a:t>
            </a:r>
            <a:endParaRPr kumimoji="1" lang="en-US" altLang="ko-KR" sz="1100" dirty="0">
              <a:solidFill>
                <a:schemeClr val="bg2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666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BAE03092-6B7F-1F43-20B7-2BA849AF34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2" t="11900" b="6538"/>
          <a:stretch/>
        </p:blipFill>
        <p:spPr>
          <a:xfrm>
            <a:off x="2917607" y="1842521"/>
            <a:ext cx="8711820" cy="4622729"/>
          </a:xfrm>
          <a:prstGeom prst="rect">
            <a:avLst/>
          </a:prstGeom>
        </p:spPr>
      </p:pic>
      <p:sp>
        <p:nvSpPr>
          <p:cNvPr id="8" name="텍스트상자 7">
            <a:extLst>
              <a:ext uri="{FF2B5EF4-FFF2-40B4-BE49-F238E27FC236}">
                <a16:creationId xmlns:a16="http://schemas.microsoft.com/office/drawing/2014/main" id="{F6F2279A-A98C-FB4C-ADBF-2A9EA3D1A461}"/>
              </a:ext>
            </a:extLst>
          </p:cNvPr>
          <p:cNvSpPr txBox="1"/>
          <p:nvPr/>
        </p:nvSpPr>
        <p:spPr>
          <a:xfrm>
            <a:off x="673183" y="662950"/>
            <a:ext cx="2782220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ERD</a:t>
            </a:r>
            <a:r>
              <a:rPr kumimoji="1"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최종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28B39C16-FD3F-D741-B3CD-3239994894C7}"/>
              </a:ext>
            </a:extLst>
          </p:cNvPr>
          <p:cNvCxnSpPr>
            <a:cxnSpLocks/>
          </p:cNvCxnSpPr>
          <p:nvPr/>
        </p:nvCxnSpPr>
        <p:spPr>
          <a:xfrm>
            <a:off x="754496" y="429075"/>
            <a:ext cx="527732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상자 20">
            <a:extLst>
              <a:ext uri="{FF2B5EF4-FFF2-40B4-BE49-F238E27FC236}">
                <a16:creationId xmlns:a16="http://schemas.microsoft.com/office/drawing/2014/main" id="{1A7B020B-7ED1-3D4D-800B-B96D13A5542E}"/>
              </a:ext>
            </a:extLst>
          </p:cNvPr>
          <p:cNvSpPr txBox="1"/>
          <p:nvPr/>
        </p:nvSpPr>
        <p:spPr>
          <a:xfrm>
            <a:off x="11223917" y="0"/>
            <a:ext cx="968083" cy="343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kumimoji="1" lang="en-US" altLang="ko-KR" sz="1100" dirty="0">
                <a:latin typeface="Century Gothic" panose="020B0502020202020204" pitchFamily="34" charset="0"/>
                <a:ea typeface="NanumGothicOTF" panose="020D0604000000000000" pitchFamily="34" charset="-127"/>
              </a:rPr>
              <a:t>INDEX 03</a:t>
            </a:r>
            <a:endParaRPr kumimoji="1" lang="ko-KR" altLang="en-US" sz="1100" dirty="0"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sp>
        <p:nvSpPr>
          <p:cNvPr id="13" name="텍스트상자 15">
            <a:extLst>
              <a:ext uri="{FF2B5EF4-FFF2-40B4-BE49-F238E27FC236}">
                <a16:creationId xmlns:a16="http://schemas.microsoft.com/office/drawing/2014/main" id="{D4167A7E-EC42-7DC8-04BB-FC6B2FF162D7}"/>
              </a:ext>
            </a:extLst>
          </p:cNvPr>
          <p:cNvSpPr txBox="1"/>
          <p:nvPr/>
        </p:nvSpPr>
        <p:spPr>
          <a:xfrm>
            <a:off x="257478" y="5980836"/>
            <a:ext cx="643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3200" b="1" dirty="0">
                <a:solidFill>
                  <a:schemeClr val="tx1">
                    <a:lumMod val="75000"/>
                    <a:lumOff val="25000"/>
                    <a:alpha val="75000"/>
                  </a:schemeClr>
                </a:solidFill>
                <a:latin typeface="Century Gothic" panose="020B0502020202020204" pitchFamily="34" charset="0"/>
              </a:rPr>
              <a:t>14</a:t>
            </a:r>
            <a:endParaRPr kumimoji="1" lang="ko-KR" altLang="en-US" sz="3200" b="1" dirty="0">
              <a:solidFill>
                <a:schemeClr val="tx1">
                  <a:lumMod val="75000"/>
                  <a:lumOff val="25000"/>
                  <a:alpha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83B7622-0D77-9E7B-CF52-61F5CC1E8100}"/>
              </a:ext>
            </a:extLst>
          </p:cNvPr>
          <p:cNvSpPr/>
          <p:nvPr/>
        </p:nvSpPr>
        <p:spPr>
          <a:xfrm>
            <a:off x="2917607" y="4433538"/>
            <a:ext cx="767278" cy="203171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DCCA637-C283-7B0D-5719-10AC3935564E}"/>
              </a:ext>
            </a:extLst>
          </p:cNvPr>
          <p:cNvSpPr/>
          <p:nvPr/>
        </p:nvSpPr>
        <p:spPr>
          <a:xfrm>
            <a:off x="2917607" y="1842521"/>
            <a:ext cx="1136988" cy="711075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상자 8">
            <a:extLst>
              <a:ext uri="{FF2B5EF4-FFF2-40B4-BE49-F238E27FC236}">
                <a16:creationId xmlns:a16="http://schemas.microsoft.com/office/drawing/2014/main" id="{8EE93305-DA88-F787-366C-07FD4FDE68FC}"/>
              </a:ext>
            </a:extLst>
          </p:cNvPr>
          <p:cNvSpPr txBox="1"/>
          <p:nvPr/>
        </p:nvSpPr>
        <p:spPr>
          <a:xfrm>
            <a:off x="562573" y="1655667"/>
            <a:ext cx="2002828" cy="84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최종 검토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11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전체적인 엔티티 수정</a:t>
            </a:r>
            <a:endParaRPr kumimoji="1" lang="en-US" altLang="ko-KR" sz="1100" dirty="0">
              <a:solidFill>
                <a:schemeClr val="bg2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11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역할분담 </a:t>
            </a:r>
            <a:endParaRPr kumimoji="1" lang="en-US" altLang="ko-KR" sz="1100" dirty="0">
              <a:solidFill>
                <a:schemeClr val="bg2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966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BE616E0-AC39-410E-878E-F40569E7C619}"/>
              </a:ext>
            </a:extLst>
          </p:cNvPr>
          <p:cNvSpPr/>
          <p:nvPr/>
        </p:nvSpPr>
        <p:spPr>
          <a:xfrm>
            <a:off x="-1" y="-1"/>
            <a:ext cx="8486275" cy="6858001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텍스트상자 30">
            <a:extLst>
              <a:ext uri="{FF2B5EF4-FFF2-40B4-BE49-F238E27FC236}">
                <a16:creationId xmlns:a16="http://schemas.microsoft.com/office/drawing/2014/main" id="{B769C195-E4F1-3B44-A912-7CAB022BBDA5}"/>
              </a:ext>
            </a:extLst>
          </p:cNvPr>
          <p:cNvSpPr txBox="1"/>
          <p:nvPr/>
        </p:nvSpPr>
        <p:spPr>
          <a:xfrm>
            <a:off x="8797093" y="4839686"/>
            <a:ext cx="2884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INDEX</a:t>
            </a:r>
            <a:r>
              <a:rPr kumimoji="1"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 </a:t>
            </a:r>
            <a:r>
              <a:rPr kumimoji="1"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04</a:t>
            </a:r>
            <a:endParaRPr kumimoji="1"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sp>
        <p:nvSpPr>
          <p:cNvPr id="32" name="텍스트상자 31">
            <a:extLst>
              <a:ext uri="{FF2B5EF4-FFF2-40B4-BE49-F238E27FC236}">
                <a16:creationId xmlns:a16="http://schemas.microsoft.com/office/drawing/2014/main" id="{8D1A47A9-489C-2D4E-876A-F642C3C6D073}"/>
              </a:ext>
            </a:extLst>
          </p:cNvPr>
          <p:cNvSpPr txBox="1"/>
          <p:nvPr/>
        </p:nvSpPr>
        <p:spPr>
          <a:xfrm>
            <a:off x="8787403" y="5362906"/>
            <a:ext cx="2884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프로시저</a:t>
            </a:r>
          </a:p>
        </p:txBody>
      </p:sp>
      <p:sp>
        <p:nvSpPr>
          <p:cNvPr id="3" name="텍스트상자 16">
            <a:extLst>
              <a:ext uri="{FF2B5EF4-FFF2-40B4-BE49-F238E27FC236}">
                <a16:creationId xmlns:a16="http://schemas.microsoft.com/office/drawing/2014/main" id="{CBC67B33-5FF7-CFB0-4FCE-E327AFD9CB2A}"/>
              </a:ext>
            </a:extLst>
          </p:cNvPr>
          <p:cNvSpPr txBox="1"/>
          <p:nvPr/>
        </p:nvSpPr>
        <p:spPr>
          <a:xfrm>
            <a:off x="779543" y="293347"/>
            <a:ext cx="1348446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12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성적 처리 시스템</a:t>
            </a:r>
            <a:endParaRPr kumimoji="1" lang="ko-KR" altLang="en-US" sz="14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텍스트상자 32">
            <a:extLst>
              <a:ext uri="{FF2B5EF4-FFF2-40B4-BE49-F238E27FC236}">
                <a16:creationId xmlns:a16="http://schemas.microsoft.com/office/drawing/2014/main" id="{F74BB9D0-D10F-3EF7-25BE-193D3664A3FD}"/>
              </a:ext>
            </a:extLst>
          </p:cNvPr>
          <p:cNvSpPr txBox="1"/>
          <p:nvPr/>
        </p:nvSpPr>
        <p:spPr>
          <a:xfrm>
            <a:off x="8838443" y="5886126"/>
            <a:ext cx="3303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solidFill>
                  <a:srgbClr val="ADA9A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프로시저 작성 시 에로사항</a:t>
            </a:r>
          </a:p>
        </p:txBody>
      </p:sp>
    </p:spTree>
    <p:extLst>
      <p:ext uri="{BB962C8B-B14F-4D97-AF65-F5344CB8AC3E}">
        <p14:creationId xmlns:p14="http://schemas.microsoft.com/office/powerpoint/2010/main" val="4032612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상자 20">
            <a:extLst>
              <a:ext uri="{FF2B5EF4-FFF2-40B4-BE49-F238E27FC236}">
                <a16:creationId xmlns:a16="http://schemas.microsoft.com/office/drawing/2014/main" id="{927A073F-FA2C-4C4E-BAF9-33C77A6C19EB}"/>
              </a:ext>
            </a:extLst>
          </p:cNvPr>
          <p:cNvSpPr txBox="1"/>
          <p:nvPr/>
        </p:nvSpPr>
        <p:spPr>
          <a:xfrm rot="16200000">
            <a:off x="11241697" y="949842"/>
            <a:ext cx="968083" cy="343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kumimoji="1" lang="en-US" altLang="ko-KR" sz="11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INDEX 04</a:t>
            </a:r>
            <a:endParaRPr kumimoji="1" lang="ko-KR" altLang="en-US" sz="11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sp>
        <p:nvSpPr>
          <p:cNvPr id="7" name="텍스트상자 15">
            <a:extLst>
              <a:ext uri="{FF2B5EF4-FFF2-40B4-BE49-F238E27FC236}">
                <a16:creationId xmlns:a16="http://schemas.microsoft.com/office/drawing/2014/main" id="{9DCC0F49-2FC4-494A-9B4F-0160F4559103}"/>
              </a:ext>
            </a:extLst>
          </p:cNvPr>
          <p:cNvSpPr txBox="1"/>
          <p:nvPr/>
        </p:nvSpPr>
        <p:spPr>
          <a:xfrm>
            <a:off x="11254485" y="5980837"/>
            <a:ext cx="643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3200" b="1" dirty="0">
                <a:solidFill>
                  <a:schemeClr val="bg1">
                    <a:lumMod val="85000"/>
                    <a:alpha val="75000"/>
                  </a:schemeClr>
                </a:solidFill>
                <a:latin typeface="Century Gothic" panose="020B0502020202020204" pitchFamily="34" charset="0"/>
              </a:rPr>
              <a:t>16</a:t>
            </a:r>
            <a:endParaRPr kumimoji="1" lang="ko-KR" altLang="en-US" sz="3200" b="1" dirty="0">
              <a:solidFill>
                <a:schemeClr val="bg1">
                  <a:lumMod val="85000"/>
                  <a:alpha val="7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0AD7CD3-84F0-8138-1267-2C5DC08CE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81" y="4564189"/>
            <a:ext cx="8067675" cy="21907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DECC5D-738A-8A15-82FE-A103170A3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885" y="2727342"/>
            <a:ext cx="4677600" cy="1936487"/>
          </a:xfrm>
          <a:prstGeom prst="rect">
            <a:avLst/>
          </a:prstGeom>
        </p:spPr>
      </p:pic>
      <p:sp>
        <p:nvSpPr>
          <p:cNvPr id="2" name="텍스트상자 64">
            <a:extLst>
              <a:ext uri="{FF2B5EF4-FFF2-40B4-BE49-F238E27FC236}">
                <a16:creationId xmlns:a16="http://schemas.microsoft.com/office/drawing/2014/main" id="{E0C5FDC1-81B7-2BA2-9910-D03D0ACA1E54}"/>
              </a:ext>
            </a:extLst>
          </p:cNvPr>
          <p:cNvSpPr txBox="1"/>
          <p:nvPr/>
        </p:nvSpPr>
        <p:spPr>
          <a:xfrm>
            <a:off x="795931" y="612205"/>
            <a:ext cx="1188986" cy="348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프로시저</a:t>
            </a:r>
          </a:p>
        </p:txBody>
      </p:sp>
      <p:cxnSp>
        <p:nvCxnSpPr>
          <p:cNvPr id="4" name="직선 연결선[R] 66">
            <a:extLst>
              <a:ext uri="{FF2B5EF4-FFF2-40B4-BE49-F238E27FC236}">
                <a16:creationId xmlns:a16="http://schemas.microsoft.com/office/drawing/2014/main" id="{7BEF4290-393D-CABE-9AC7-67276B0195E5}"/>
              </a:ext>
            </a:extLst>
          </p:cNvPr>
          <p:cNvCxnSpPr>
            <a:cxnSpLocks/>
          </p:cNvCxnSpPr>
          <p:nvPr/>
        </p:nvCxnSpPr>
        <p:spPr>
          <a:xfrm>
            <a:off x="874288" y="472743"/>
            <a:ext cx="527732" cy="0"/>
          </a:xfrm>
          <a:prstGeom prst="line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10914C9D-827B-5D43-56D2-DA4666D606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3430"/>
          <a:stretch/>
        </p:blipFill>
        <p:spPr>
          <a:xfrm>
            <a:off x="573896" y="1605758"/>
            <a:ext cx="5659896" cy="2052563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698016D8-C15F-1576-09D8-051ECD17007B}"/>
              </a:ext>
            </a:extLst>
          </p:cNvPr>
          <p:cNvGrpSpPr/>
          <p:nvPr/>
        </p:nvGrpSpPr>
        <p:grpSpPr>
          <a:xfrm>
            <a:off x="6644051" y="248118"/>
            <a:ext cx="3865785" cy="2257819"/>
            <a:chOff x="568888" y="3429000"/>
            <a:chExt cx="4677600" cy="273196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0C01231-C3BD-47C1-70EE-F5B2EB1AA2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1103"/>
            <a:stretch/>
          </p:blipFill>
          <p:spPr>
            <a:xfrm>
              <a:off x="568888" y="3429000"/>
              <a:ext cx="4677600" cy="2731961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E5F065A-CBA2-133D-37BF-2AEC1CE8D693}"/>
                </a:ext>
              </a:extLst>
            </p:cNvPr>
            <p:cNvSpPr/>
            <p:nvPr/>
          </p:nvSpPr>
          <p:spPr>
            <a:xfrm>
              <a:off x="628650" y="3717131"/>
              <a:ext cx="366713" cy="150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247EFB22-3FD6-1E38-4FCC-24B3845FBD52}"/>
              </a:ext>
            </a:extLst>
          </p:cNvPr>
          <p:cNvSpPr/>
          <p:nvPr/>
        </p:nvSpPr>
        <p:spPr>
          <a:xfrm rot="16200000">
            <a:off x="5778673" y="2314418"/>
            <a:ext cx="331199" cy="494649"/>
          </a:xfrm>
          <a:prstGeom prst="downArrow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27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상자 20">
            <a:extLst>
              <a:ext uri="{FF2B5EF4-FFF2-40B4-BE49-F238E27FC236}">
                <a16:creationId xmlns:a16="http://schemas.microsoft.com/office/drawing/2014/main" id="{927A073F-FA2C-4C4E-BAF9-33C77A6C19EB}"/>
              </a:ext>
            </a:extLst>
          </p:cNvPr>
          <p:cNvSpPr txBox="1"/>
          <p:nvPr/>
        </p:nvSpPr>
        <p:spPr>
          <a:xfrm rot="16200000">
            <a:off x="11241697" y="949842"/>
            <a:ext cx="968083" cy="343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kumimoji="1" lang="en-US" altLang="ko-KR" sz="11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INDEX 04</a:t>
            </a:r>
            <a:endParaRPr kumimoji="1" lang="ko-KR" altLang="en-US" sz="11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sp>
        <p:nvSpPr>
          <p:cNvPr id="7" name="텍스트상자 15">
            <a:extLst>
              <a:ext uri="{FF2B5EF4-FFF2-40B4-BE49-F238E27FC236}">
                <a16:creationId xmlns:a16="http://schemas.microsoft.com/office/drawing/2014/main" id="{9DCC0F49-2FC4-494A-9B4F-0160F4559103}"/>
              </a:ext>
            </a:extLst>
          </p:cNvPr>
          <p:cNvSpPr txBox="1"/>
          <p:nvPr/>
        </p:nvSpPr>
        <p:spPr>
          <a:xfrm>
            <a:off x="11254486" y="5980837"/>
            <a:ext cx="643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3200" b="1" dirty="0">
                <a:solidFill>
                  <a:schemeClr val="bg1">
                    <a:lumMod val="85000"/>
                    <a:alpha val="75000"/>
                  </a:schemeClr>
                </a:solidFill>
                <a:latin typeface="Century Gothic" panose="020B0502020202020204" pitchFamily="34" charset="0"/>
              </a:rPr>
              <a:t>17</a:t>
            </a:r>
            <a:endParaRPr kumimoji="1" lang="ko-KR" altLang="en-US" sz="3200" b="1" dirty="0">
              <a:solidFill>
                <a:schemeClr val="bg1">
                  <a:lumMod val="85000"/>
                  <a:alpha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0" name="텍스트상자 64">
            <a:extLst>
              <a:ext uri="{FF2B5EF4-FFF2-40B4-BE49-F238E27FC236}">
                <a16:creationId xmlns:a16="http://schemas.microsoft.com/office/drawing/2014/main" id="{C02EE9C9-FF53-A281-1488-4F2832A6D4B3}"/>
              </a:ext>
            </a:extLst>
          </p:cNvPr>
          <p:cNvSpPr txBox="1"/>
          <p:nvPr/>
        </p:nvSpPr>
        <p:spPr>
          <a:xfrm>
            <a:off x="795931" y="612205"/>
            <a:ext cx="1188986" cy="348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프로시저</a:t>
            </a:r>
          </a:p>
        </p:txBody>
      </p:sp>
      <p:cxnSp>
        <p:nvCxnSpPr>
          <p:cNvPr id="31" name="직선 연결선[R] 66">
            <a:extLst>
              <a:ext uri="{FF2B5EF4-FFF2-40B4-BE49-F238E27FC236}">
                <a16:creationId xmlns:a16="http://schemas.microsoft.com/office/drawing/2014/main" id="{93FC49CE-349F-B591-EAF9-C19F68E6F445}"/>
              </a:ext>
            </a:extLst>
          </p:cNvPr>
          <p:cNvCxnSpPr>
            <a:cxnSpLocks/>
          </p:cNvCxnSpPr>
          <p:nvPr/>
        </p:nvCxnSpPr>
        <p:spPr>
          <a:xfrm>
            <a:off x="874288" y="472743"/>
            <a:ext cx="527732" cy="0"/>
          </a:xfrm>
          <a:prstGeom prst="line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421D087-102C-4A8F-F3F7-C44931C2738A}"/>
              </a:ext>
            </a:extLst>
          </p:cNvPr>
          <p:cNvGrpSpPr/>
          <p:nvPr/>
        </p:nvGrpSpPr>
        <p:grpSpPr>
          <a:xfrm>
            <a:off x="1515985" y="1605758"/>
            <a:ext cx="9160030" cy="4299282"/>
            <a:chOff x="1156511" y="1454327"/>
            <a:chExt cx="9160030" cy="4299282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12A61A12-61BD-EE81-3E28-0E9E4E2B9DB3}"/>
                </a:ext>
              </a:extLst>
            </p:cNvPr>
            <p:cNvGrpSpPr/>
            <p:nvPr/>
          </p:nvGrpSpPr>
          <p:grpSpPr>
            <a:xfrm>
              <a:off x="1156511" y="1454327"/>
              <a:ext cx="9160030" cy="4299282"/>
              <a:chOff x="2781300" y="-8482783"/>
              <a:chExt cx="13411200" cy="629458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E535DD3-AF3C-5F42-8634-EAE53F403A8D}"/>
                  </a:ext>
                </a:extLst>
              </p:cNvPr>
              <p:cNvSpPr txBox="1"/>
              <p:nvPr/>
            </p:nvSpPr>
            <p:spPr>
              <a:xfrm>
                <a:off x="5849856" y="-3134496"/>
                <a:ext cx="8326698" cy="9462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개설과정에서 커서를 사용했는데</a:t>
                </a:r>
                <a:r>
                  <a:rPr lang="en-US" altLang="ko-KR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,</a:t>
                </a:r>
              </a:p>
              <a:p>
                <a:r>
                  <a:rPr lang="ko-KR" altLang="en-US" dirty="0" err="1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루프문</a:t>
                </a:r>
                <a:r>
                  <a:rPr lang="ko-KR" altLang="en-US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 안에서 조건문을 </a:t>
                </a:r>
                <a:r>
                  <a:rPr lang="ko-KR" altLang="en-US" dirty="0" err="1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설정하는게</a:t>
                </a:r>
                <a:r>
                  <a:rPr lang="en-US" altLang="ko-KR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 </a:t>
                </a:r>
                <a:r>
                  <a:rPr lang="ko-KR" altLang="en-US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다소 까다로웠음</a:t>
                </a:r>
                <a:r>
                  <a:rPr lang="en-US" altLang="ko-KR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.</a:t>
                </a:r>
              </a:p>
            </p:txBody>
          </p:sp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7B20908B-B5AB-C32D-4B4E-163D9E4DA1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81300" y="-8482783"/>
                <a:ext cx="13411200" cy="4877675"/>
              </a:xfrm>
              <a:prstGeom prst="rect">
                <a:avLst/>
              </a:prstGeom>
            </p:spPr>
          </p:pic>
        </p:grpSp>
        <p:sp>
          <p:nvSpPr>
            <p:cNvPr id="32" name="화살표: 오른쪽 31">
              <a:extLst>
                <a:ext uri="{FF2B5EF4-FFF2-40B4-BE49-F238E27FC236}">
                  <a16:creationId xmlns:a16="http://schemas.microsoft.com/office/drawing/2014/main" id="{5F903CED-CE55-842B-033D-BAA874B2725F}"/>
                </a:ext>
              </a:extLst>
            </p:cNvPr>
            <p:cNvSpPr/>
            <p:nvPr/>
          </p:nvSpPr>
          <p:spPr>
            <a:xfrm>
              <a:off x="2575932" y="5252241"/>
              <a:ext cx="591014" cy="345687"/>
            </a:xfrm>
            <a:prstGeom prst="rightArrow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779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상자 20">
            <a:extLst>
              <a:ext uri="{FF2B5EF4-FFF2-40B4-BE49-F238E27FC236}">
                <a16:creationId xmlns:a16="http://schemas.microsoft.com/office/drawing/2014/main" id="{927A073F-FA2C-4C4E-BAF9-33C77A6C19EB}"/>
              </a:ext>
            </a:extLst>
          </p:cNvPr>
          <p:cNvSpPr txBox="1"/>
          <p:nvPr/>
        </p:nvSpPr>
        <p:spPr>
          <a:xfrm rot="16200000">
            <a:off x="11241697" y="949842"/>
            <a:ext cx="968083" cy="343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kumimoji="1" lang="en-US" altLang="ko-KR" sz="11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INDEX 04</a:t>
            </a:r>
            <a:endParaRPr kumimoji="1" lang="ko-KR" altLang="en-US" sz="11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sp>
        <p:nvSpPr>
          <p:cNvPr id="7" name="텍스트상자 15">
            <a:extLst>
              <a:ext uri="{FF2B5EF4-FFF2-40B4-BE49-F238E27FC236}">
                <a16:creationId xmlns:a16="http://schemas.microsoft.com/office/drawing/2014/main" id="{9DCC0F49-2FC4-494A-9B4F-0160F4559103}"/>
              </a:ext>
            </a:extLst>
          </p:cNvPr>
          <p:cNvSpPr txBox="1"/>
          <p:nvPr/>
        </p:nvSpPr>
        <p:spPr>
          <a:xfrm>
            <a:off x="11254485" y="5980837"/>
            <a:ext cx="643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3200" b="1" dirty="0">
                <a:solidFill>
                  <a:schemeClr val="bg1">
                    <a:lumMod val="85000"/>
                    <a:alpha val="75000"/>
                  </a:schemeClr>
                </a:solidFill>
                <a:latin typeface="Century Gothic" panose="020B0502020202020204" pitchFamily="34" charset="0"/>
              </a:rPr>
              <a:t>18</a:t>
            </a:r>
            <a:endParaRPr kumimoji="1" lang="ko-KR" altLang="en-US" sz="3200" b="1" dirty="0">
              <a:solidFill>
                <a:schemeClr val="bg1">
                  <a:lumMod val="85000"/>
                  <a:alpha val="7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B81445D-ED42-209D-FFEA-4CEE0B6E798D}"/>
              </a:ext>
            </a:extLst>
          </p:cNvPr>
          <p:cNvGrpSpPr/>
          <p:nvPr/>
        </p:nvGrpSpPr>
        <p:grpSpPr>
          <a:xfrm>
            <a:off x="240149" y="1952625"/>
            <a:ext cx="11711701" cy="3638550"/>
            <a:chOff x="-17735552" y="-5346130"/>
            <a:chExt cx="19227800" cy="598380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35DC159-F336-FBEC-BEB7-007B79612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735552" y="-5346130"/>
              <a:ext cx="12192000" cy="5983804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04777B9-5240-20B5-A01B-BAB4B67E4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0699752" y="-5346130"/>
              <a:ext cx="12192000" cy="5983804"/>
            </a:xfrm>
            <a:prstGeom prst="rect">
              <a:avLst/>
            </a:prstGeom>
          </p:spPr>
        </p:pic>
      </p:grpSp>
      <p:sp>
        <p:nvSpPr>
          <p:cNvPr id="4" name="텍스트상자 64">
            <a:extLst>
              <a:ext uri="{FF2B5EF4-FFF2-40B4-BE49-F238E27FC236}">
                <a16:creationId xmlns:a16="http://schemas.microsoft.com/office/drawing/2014/main" id="{26EF946A-3202-5583-75D0-68A6DE929287}"/>
              </a:ext>
            </a:extLst>
          </p:cNvPr>
          <p:cNvSpPr txBox="1"/>
          <p:nvPr/>
        </p:nvSpPr>
        <p:spPr>
          <a:xfrm>
            <a:off x="795931" y="612205"/>
            <a:ext cx="1188986" cy="348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프로시저</a:t>
            </a:r>
          </a:p>
        </p:txBody>
      </p:sp>
      <p:cxnSp>
        <p:nvCxnSpPr>
          <p:cNvPr id="6" name="직선 연결선[R] 66">
            <a:extLst>
              <a:ext uri="{FF2B5EF4-FFF2-40B4-BE49-F238E27FC236}">
                <a16:creationId xmlns:a16="http://schemas.microsoft.com/office/drawing/2014/main" id="{3713A9A0-03BF-CCAF-9638-177B24B498A9}"/>
              </a:ext>
            </a:extLst>
          </p:cNvPr>
          <p:cNvCxnSpPr>
            <a:cxnSpLocks/>
          </p:cNvCxnSpPr>
          <p:nvPr/>
        </p:nvCxnSpPr>
        <p:spPr>
          <a:xfrm>
            <a:off x="874288" y="472743"/>
            <a:ext cx="527732" cy="0"/>
          </a:xfrm>
          <a:prstGeom prst="line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21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659E6E57-0321-FB47-8B36-6FD6C82DBD25}"/>
              </a:ext>
            </a:extLst>
          </p:cNvPr>
          <p:cNvCxnSpPr>
            <a:cxnSpLocks/>
          </p:cNvCxnSpPr>
          <p:nvPr/>
        </p:nvCxnSpPr>
        <p:spPr>
          <a:xfrm>
            <a:off x="6134515" y="4215785"/>
            <a:ext cx="770298" cy="0"/>
          </a:xfrm>
          <a:prstGeom prst="line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상자 16">
            <a:extLst>
              <a:ext uri="{FF2B5EF4-FFF2-40B4-BE49-F238E27FC236}">
                <a16:creationId xmlns:a16="http://schemas.microsoft.com/office/drawing/2014/main" id="{19F05D06-4A9C-DC4A-AEF7-5E473B066B8D}"/>
              </a:ext>
            </a:extLst>
          </p:cNvPr>
          <p:cNvSpPr txBox="1"/>
          <p:nvPr/>
        </p:nvSpPr>
        <p:spPr>
          <a:xfrm>
            <a:off x="6003389" y="4461641"/>
            <a:ext cx="3874036" cy="382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Question And Answer</a:t>
            </a:r>
            <a:endParaRPr kumimoji="1"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8" name="텍스트상자 8">
            <a:extLst>
              <a:ext uri="{FF2B5EF4-FFF2-40B4-BE49-F238E27FC236}">
                <a16:creationId xmlns:a16="http://schemas.microsoft.com/office/drawing/2014/main" id="{00D95AFD-36D3-8848-8E04-B80A9510A6B4}"/>
              </a:ext>
            </a:extLst>
          </p:cNvPr>
          <p:cNvSpPr txBox="1"/>
          <p:nvPr/>
        </p:nvSpPr>
        <p:spPr>
          <a:xfrm>
            <a:off x="6096000" y="4785158"/>
            <a:ext cx="4309421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 err="1">
                <a:solidFill>
                  <a:srgbClr val="66626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고갱님</a:t>
            </a:r>
            <a:r>
              <a:rPr kumimoji="1" lang="en-US" altLang="ko-KR" sz="1400" dirty="0">
                <a:solidFill>
                  <a:srgbClr val="66626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~ </a:t>
            </a:r>
            <a:r>
              <a:rPr kumimoji="1" lang="ko-KR" altLang="en-US" sz="1400" dirty="0">
                <a:solidFill>
                  <a:srgbClr val="66626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질문은 </a:t>
            </a:r>
            <a:r>
              <a:rPr kumimoji="1" lang="en-US" altLang="ko-KR" sz="1400" dirty="0">
                <a:solidFill>
                  <a:srgbClr val="66626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DM</a:t>
            </a:r>
            <a:r>
              <a:rPr kumimoji="1" lang="ko-KR" altLang="en-US" sz="1400" dirty="0">
                <a:solidFill>
                  <a:srgbClr val="66626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으로 부탁 </a:t>
            </a:r>
            <a:r>
              <a:rPr kumimoji="1" lang="ko-KR" altLang="en-US" sz="1400" dirty="0" err="1">
                <a:solidFill>
                  <a:srgbClr val="66626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드릴게요</a:t>
            </a:r>
            <a:r>
              <a:rPr kumimoji="1" lang="ko-KR" altLang="en-US" sz="1400" dirty="0">
                <a:solidFill>
                  <a:srgbClr val="66626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🙏🙏🙏</a:t>
            </a:r>
            <a:endParaRPr kumimoji="1" lang="en-US" altLang="ko-KR" sz="1400" dirty="0">
              <a:solidFill>
                <a:srgbClr val="666262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9" name="텍스트상자 20">
            <a:extLst>
              <a:ext uri="{FF2B5EF4-FFF2-40B4-BE49-F238E27FC236}">
                <a16:creationId xmlns:a16="http://schemas.microsoft.com/office/drawing/2014/main" id="{927A073F-FA2C-4C4E-BAF9-33C77A6C19EB}"/>
              </a:ext>
            </a:extLst>
          </p:cNvPr>
          <p:cNvSpPr txBox="1"/>
          <p:nvPr/>
        </p:nvSpPr>
        <p:spPr>
          <a:xfrm rot="16200000">
            <a:off x="11241697" y="949842"/>
            <a:ext cx="968083" cy="343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kumimoji="1" lang="en-US" altLang="ko-KR" sz="11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INDEX 05</a:t>
            </a:r>
            <a:endParaRPr kumimoji="1" lang="ko-KR" altLang="en-US" sz="11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sp>
        <p:nvSpPr>
          <p:cNvPr id="7" name="텍스트상자 15">
            <a:extLst>
              <a:ext uri="{FF2B5EF4-FFF2-40B4-BE49-F238E27FC236}">
                <a16:creationId xmlns:a16="http://schemas.microsoft.com/office/drawing/2014/main" id="{9DCC0F49-2FC4-494A-9B4F-0160F4559103}"/>
              </a:ext>
            </a:extLst>
          </p:cNvPr>
          <p:cNvSpPr txBox="1"/>
          <p:nvPr/>
        </p:nvSpPr>
        <p:spPr>
          <a:xfrm>
            <a:off x="11254485" y="5980837"/>
            <a:ext cx="643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3200" b="1" dirty="0">
                <a:solidFill>
                  <a:schemeClr val="bg1">
                    <a:lumMod val="85000"/>
                    <a:alpha val="75000"/>
                  </a:schemeClr>
                </a:solidFill>
                <a:latin typeface="Century Gothic" panose="020B0502020202020204" pitchFamily="34" charset="0"/>
              </a:rPr>
              <a:t>19</a:t>
            </a:r>
            <a:endParaRPr kumimoji="1" lang="ko-KR" altLang="en-US" sz="3200" b="1" dirty="0">
              <a:solidFill>
                <a:schemeClr val="bg1">
                  <a:lumMod val="85000"/>
                  <a:alpha val="7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36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상자 15">
            <a:extLst>
              <a:ext uri="{FF2B5EF4-FFF2-40B4-BE49-F238E27FC236}">
                <a16:creationId xmlns:a16="http://schemas.microsoft.com/office/drawing/2014/main" id="{D8807C25-DBAF-4F91-A28B-9522CFAED980}"/>
              </a:ext>
            </a:extLst>
          </p:cNvPr>
          <p:cNvSpPr txBox="1"/>
          <p:nvPr/>
        </p:nvSpPr>
        <p:spPr>
          <a:xfrm>
            <a:off x="11483715" y="5980837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3200" b="1" dirty="0">
                <a:solidFill>
                  <a:schemeClr val="bg1">
                    <a:lumMod val="85000"/>
                    <a:alpha val="75000"/>
                  </a:schemeClr>
                </a:solidFill>
                <a:latin typeface="Century Gothic" panose="020B0502020202020204" pitchFamily="34" charset="0"/>
              </a:rPr>
              <a:t>2</a:t>
            </a:r>
            <a:endParaRPr kumimoji="1" lang="ko-KR" altLang="en-US" sz="3200" b="1" dirty="0">
              <a:solidFill>
                <a:schemeClr val="bg1">
                  <a:lumMod val="85000"/>
                  <a:alpha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텍스트상자 11">
            <a:extLst>
              <a:ext uri="{FF2B5EF4-FFF2-40B4-BE49-F238E27FC236}">
                <a16:creationId xmlns:a16="http://schemas.microsoft.com/office/drawing/2014/main" id="{02FE54AE-587C-4C46-A17F-BD90C526A375}"/>
              </a:ext>
            </a:extLst>
          </p:cNvPr>
          <p:cNvSpPr txBox="1"/>
          <p:nvPr/>
        </p:nvSpPr>
        <p:spPr>
          <a:xfrm>
            <a:off x="5455965" y="1477159"/>
            <a:ext cx="36384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INDEX</a:t>
            </a:r>
            <a:endParaRPr kumimoji="1" lang="ko-KR" altLang="en-US" sz="5400" b="1" spc="3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sp>
        <p:nvSpPr>
          <p:cNvPr id="17" name="텍스트상자 16">
            <a:extLst>
              <a:ext uri="{FF2B5EF4-FFF2-40B4-BE49-F238E27FC236}">
                <a16:creationId xmlns:a16="http://schemas.microsoft.com/office/drawing/2014/main" id="{B323F38E-67BD-9A4D-91D0-74F065B6C50B}"/>
              </a:ext>
            </a:extLst>
          </p:cNvPr>
          <p:cNvSpPr txBox="1"/>
          <p:nvPr/>
        </p:nvSpPr>
        <p:spPr>
          <a:xfrm>
            <a:off x="779543" y="293347"/>
            <a:ext cx="1348446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12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성적 처리 시스템</a:t>
            </a:r>
            <a:endParaRPr kumimoji="1" lang="ko-KR" altLang="en-US" sz="14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E8F0E23-3436-3223-94C9-A87E42B20DC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91793" y="1153507"/>
            <a:ext cx="9104165" cy="5724178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FE95EA8D-3C3C-7A38-AD06-D5B2E96434C1}"/>
              </a:ext>
            </a:extLst>
          </p:cNvPr>
          <p:cNvGrpSpPr/>
          <p:nvPr/>
        </p:nvGrpSpPr>
        <p:grpSpPr>
          <a:xfrm>
            <a:off x="7265731" y="2510864"/>
            <a:ext cx="4217984" cy="3839304"/>
            <a:chOff x="7265731" y="2510864"/>
            <a:chExt cx="4217984" cy="383930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C8F7A21-E92F-9DB4-C983-6AE5EAD23455}"/>
                </a:ext>
              </a:extLst>
            </p:cNvPr>
            <p:cNvGrpSpPr/>
            <p:nvPr/>
          </p:nvGrpSpPr>
          <p:grpSpPr>
            <a:xfrm>
              <a:off x="7265731" y="2510864"/>
              <a:ext cx="4217984" cy="738663"/>
              <a:chOff x="7265731" y="2772121"/>
              <a:chExt cx="4217984" cy="738663"/>
            </a:xfrm>
          </p:grpSpPr>
          <p:sp>
            <p:nvSpPr>
              <p:cNvPr id="46" name="텍스트상자 12">
                <a:extLst>
                  <a:ext uri="{FF2B5EF4-FFF2-40B4-BE49-F238E27FC236}">
                    <a16:creationId xmlns:a16="http://schemas.microsoft.com/office/drawing/2014/main" id="{D1D244EA-E8EC-23E5-429E-8C66821D8C1C}"/>
                  </a:ext>
                </a:extLst>
              </p:cNvPr>
              <p:cNvSpPr txBox="1"/>
              <p:nvPr/>
            </p:nvSpPr>
            <p:spPr>
              <a:xfrm>
                <a:off x="7787976" y="2833676"/>
                <a:ext cx="36957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600" dirty="0"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프로젝트 요약</a:t>
                </a: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A3B7F581-AF81-FBB7-E9C8-5F84A3D03601}"/>
                  </a:ext>
                </a:extLst>
              </p:cNvPr>
              <p:cNvSpPr/>
              <p:nvPr/>
            </p:nvSpPr>
            <p:spPr>
              <a:xfrm>
                <a:off x="7265731" y="2772121"/>
                <a:ext cx="5245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2400" dirty="0">
                    <a:solidFill>
                      <a:schemeClr val="bg2">
                        <a:lumMod val="50000"/>
                      </a:schemeClr>
                    </a:solidFill>
                    <a:latin typeface="Century Gothic" panose="020B0502020202020204" pitchFamily="34" charset="0"/>
                    <a:ea typeface="Noto Sans CJK KR Bold" panose="020B0800000000000000" pitchFamily="34" charset="-127"/>
                  </a:rPr>
                  <a:t>01</a:t>
                </a:r>
                <a:endParaRPr lang="ko-KR" altLang="en-US" sz="2400" dirty="0">
                  <a:solidFill>
                    <a:schemeClr val="bg2">
                      <a:lumMod val="50000"/>
                    </a:schemeClr>
                  </a:solidFill>
                  <a:latin typeface="Century Gothic" panose="020B0502020202020204" pitchFamily="34" charset="0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48" name="텍스트상자 19">
                <a:extLst>
                  <a:ext uri="{FF2B5EF4-FFF2-40B4-BE49-F238E27FC236}">
                    <a16:creationId xmlns:a16="http://schemas.microsoft.com/office/drawing/2014/main" id="{E89C2D6C-87DA-2736-A54F-7835A4593583}"/>
                  </a:ext>
                </a:extLst>
              </p:cNvPr>
              <p:cNvSpPr txBox="1"/>
              <p:nvPr/>
            </p:nvSpPr>
            <p:spPr>
              <a:xfrm>
                <a:off x="7806264" y="3233785"/>
                <a:ext cx="33038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200" dirty="0">
                    <a:solidFill>
                      <a:srgbClr val="ADA9A9"/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기간</a:t>
                </a:r>
                <a:r>
                  <a:rPr kumimoji="1" lang="en-US" altLang="ko-KR" sz="1200" dirty="0">
                    <a:solidFill>
                      <a:srgbClr val="ADA9A9"/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, </a:t>
                </a:r>
                <a:r>
                  <a:rPr kumimoji="1" lang="ko-KR" altLang="en-US" sz="1200" dirty="0">
                    <a:solidFill>
                      <a:srgbClr val="ADA9A9"/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담당업무</a:t>
                </a:r>
                <a:r>
                  <a:rPr kumimoji="1" lang="en-US" altLang="ko-KR" sz="1200" dirty="0">
                    <a:solidFill>
                      <a:srgbClr val="ADA9A9"/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, </a:t>
                </a:r>
                <a:r>
                  <a:rPr kumimoji="1" lang="ko-KR" altLang="en-US" sz="1200" dirty="0">
                    <a:solidFill>
                      <a:srgbClr val="ADA9A9"/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프로젝트 규모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C67508E-0C7D-EF61-F453-67FD277DC720}"/>
                </a:ext>
              </a:extLst>
            </p:cNvPr>
            <p:cNvGrpSpPr/>
            <p:nvPr/>
          </p:nvGrpSpPr>
          <p:grpSpPr>
            <a:xfrm>
              <a:off x="7265731" y="3272638"/>
              <a:ext cx="3844363" cy="738663"/>
              <a:chOff x="7265731" y="3797508"/>
              <a:chExt cx="3844363" cy="738663"/>
            </a:xfrm>
          </p:grpSpPr>
          <p:sp>
            <p:nvSpPr>
              <p:cNvPr id="43" name="텍스트상자 27">
                <a:extLst>
                  <a:ext uri="{FF2B5EF4-FFF2-40B4-BE49-F238E27FC236}">
                    <a16:creationId xmlns:a16="http://schemas.microsoft.com/office/drawing/2014/main" id="{24BB572B-89FF-AE5C-38A8-938FF2DF0D6B}"/>
                  </a:ext>
                </a:extLst>
              </p:cNvPr>
              <p:cNvSpPr txBox="1"/>
              <p:nvPr/>
            </p:nvSpPr>
            <p:spPr>
              <a:xfrm>
                <a:off x="7787976" y="3859063"/>
                <a:ext cx="24801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600" dirty="0"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요구 분석서 요약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21D51909-1983-97EF-66A2-3B7251434DB2}"/>
                  </a:ext>
                </a:extLst>
              </p:cNvPr>
              <p:cNvSpPr/>
              <p:nvPr/>
            </p:nvSpPr>
            <p:spPr>
              <a:xfrm>
                <a:off x="7265731" y="3797508"/>
                <a:ext cx="5245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2400" dirty="0">
                    <a:solidFill>
                      <a:schemeClr val="bg2">
                        <a:lumMod val="50000"/>
                      </a:schemeClr>
                    </a:solidFill>
                    <a:latin typeface="Century Gothic" panose="020B0502020202020204" pitchFamily="34" charset="0"/>
                    <a:ea typeface="Noto Sans CJK KR Bold" panose="020B0800000000000000" pitchFamily="34" charset="-127"/>
                  </a:rPr>
                  <a:t>02</a:t>
                </a:r>
                <a:endParaRPr lang="ko-KR" altLang="en-US" sz="2400" dirty="0">
                  <a:solidFill>
                    <a:schemeClr val="bg2">
                      <a:lumMod val="50000"/>
                    </a:schemeClr>
                  </a:solidFill>
                  <a:latin typeface="Century Gothic" panose="020B0502020202020204" pitchFamily="34" charset="0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45" name="텍스트상자 29">
                <a:extLst>
                  <a:ext uri="{FF2B5EF4-FFF2-40B4-BE49-F238E27FC236}">
                    <a16:creationId xmlns:a16="http://schemas.microsoft.com/office/drawing/2014/main" id="{CF60B1B2-93BF-CDFA-28E0-5B3F00A72E98}"/>
                  </a:ext>
                </a:extLst>
              </p:cNvPr>
              <p:cNvSpPr txBox="1"/>
              <p:nvPr/>
            </p:nvSpPr>
            <p:spPr>
              <a:xfrm>
                <a:off x="7806264" y="4259172"/>
                <a:ext cx="33038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200" dirty="0">
                    <a:solidFill>
                      <a:srgbClr val="ADA9A9"/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특이사항 분석</a:t>
                </a: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A4F7ABEE-362B-A0D4-2ABA-66C9A94A7746}"/>
                </a:ext>
              </a:extLst>
            </p:cNvPr>
            <p:cNvGrpSpPr/>
            <p:nvPr/>
          </p:nvGrpSpPr>
          <p:grpSpPr>
            <a:xfrm>
              <a:off x="7265731" y="4038364"/>
              <a:ext cx="3844363" cy="738663"/>
              <a:chOff x="7265731" y="4822896"/>
              <a:chExt cx="3844363" cy="738663"/>
            </a:xfrm>
          </p:grpSpPr>
          <p:sp>
            <p:nvSpPr>
              <p:cNvPr id="40" name="텍스트상자 30">
                <a:extLst>
                  <a:ext uri="{FF2B5EF4-FFF2-40B4-BE49-F238E27FC236}">
                    <a16:creationId xmlns:a16="http://schemas.microsoft.com/office/drawing/2014/main" id="{898C6D4F-E29D-5F83-D6DA-3E667A42EB8B}"/>
                  </a:ext>
                </a:extLst>
              </p:cNvPr>
              <p:cNvSpPr txBox="1"/>
              <p:nvPr/>
            </p:nvSpPr>
            <p:spPr>
              <a:xfrm>
                <a:off x="7787976" y="4884451"/>
                <a:ext cx="24801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600" dirty="0"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ERD</a:t>
                </a:r>
                <a:endParaRPr kumimoji="1" lang="ko-KR" altLang="en-US" sz="1600" dirty="0"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9E2D6E2C-A544-C7F6-09DE-A76C4438213C}"/>
                  </a:ext>
                </a:extLst>
              </p:cNvPr>
              <p:cNvSpPr/>
              <p:nvPr/>
            </p:nvSpPr>
            <p:spPr>
              <a:xfrm>
                <a:off x="7265731" y="4822896"/>
                <a:ext cx="5245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2400" dirty="0">
                    <a:solidFill>
                      <a:schemeClr val="bg2">
                        <a:lumMod val="50000"/>
                      </a:schemeClr>
                    </a:solidFill>
                    <a:latin typeface="Century Gothic" panose="020B0502020202020204" pitchFamily="34" charset="0"/>
                    <a:ea typeface="Noto Sans CJK KR Bold" panose="020B0800000000000000" pitchFamily="34" charset="-127"/>
                  </a:rPr>
                  <a:t>03</a:t>
                </a:r>
                <a:endParaRPr lang="ko-KR" altLang="en-US" sz="2400" dirty="0">
                  <a:solidFill>
                    <a:schemeClr val="bg2">
                      <a:lumMod val="50000"/>
                    </a:schemeClr>
                  </a:solidFill>
                  <a:latin typeface="Century Gothic" panose="020B0502020202020204" pitchFamily="34" charset="0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42" name="텍스트상자 32">
                <a:extLst>
                  <a:ext uri="{FF2B5EF4-FFF2-40B4-BE49-F238E27FC236}">
                    <a16:creationId xmlns:a16="http://schemas.microsoft.com/office/drawing/2014/main" id="{DF313029-B3AD-41D8-9669-69F83A8753F7}"/>
                  </a:ext>
                </a:extLst>
              </p:cNvPr>
              <p:cNvSpPr txBox="1"/>
              <p:nvPr/>
            </p:nvSpPr>
            <p:spPr>
              <a:xfrm>
                <a:off x="7806264" y="5284560"/>
                <a:ext cx="33038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200" dirty="0">
                    <a:solidFill>
                      <a:srgbClr val="ADA9A9"/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데이터 흐름 및 </a:t>
                </a:r>
                <a:r>
                  <a:rPr kumimoji="1" lang="en-US" altLang="ko-KR" sz="1200" dirty="0">
                    <a:solidFill>
                      <a:srgbClr val="ADA9A9"/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ERD </a:t>
                </a:r>
                <a:r>
                  <a:rPr kumimoji="1" lang="ko-KR" altLang="en-US" sz="1200" dirty="0">
                    <a:solidFill>
                      <a:srgbClr val="ADA9A9"/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도출</a:t>
                </a:r>
                <a:endParaRPr kumimoji="1" lang="ko-KR" altLang="en-US" sz="1200" dirty="0"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C049A8C2-A6F0-668A-76A2-81FF0DFB99C6}"/>
                </a:ext>
              </a:extLst>
            </p:cNvPr>
            <p:cNvGrpSpPr/>
            <p:nvPr/>
          </p:nvGrpSpPr>
          <p:grpSpPr>
            <a:xfrm>
              <a:off x="7275204" y="4806833"/>
              <a:ext cx="3844363" cy="738663"/>
              <a:chOff x="7265731" y="5786728"/>
              <a:chExt cx="3844363" cy="738663"/>
            </a:xfrm>
          </p:grpSpPr>
          <p:sp>
            <p:nvSpPr>
              <p:cNvPr id="37" name="텍스트상자 30">
                <a:extLst>
                  <a:ext uri="{FF2B5EF4-FFF2-40B4-BE49-F238E27FC236}">
                    <a16:creationId xmlns:a16="http://schemas.microsoft.com/office/drawing/2014/main" id="{0C9799AB-7CF1-5393-65BD-5D590A3A88F4}"/>
                  </a:ext>
                </a:extLst>
              </p:cNvPr>
              <p:cNvSpPr txBox="1"/>
              <p:nvPr/>
            </p:nvSpPr>
            <p:spPr>
              <a:xfrm>
                <a:off x="7787976" y="5848283"/>
                <a:ext cx="24801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600" dirty="0"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프로시저</a:t>
                </a: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95D511C-1847-642B-EE76-D677290350A8}"/>
                  </a:ext>
                </a:extLst>
              </p:cNvPr>
              <p:cNvSpPr/>
              <p:nvPr/>
            </p:nvSpPr>
            <p:spPr>
              <a:xfrm>
                <a:off x="7265731" y="5786728"/>
                <a:ext cx="5245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2400" dirty="0">
                    <a:solidFill>
                      <a:schemeClr val="bg2">
                        <a:lumMod val="50000"/>
                      </a:schemeClr>
                    </a:solidFill>
                    <a:latin typeface="Century Gothic" panose="020B0502020202020204" pitchFamily="34" charset="0"/>
                    <a:ea typeface="Noto Sans CJK KR Bold" panose="020B0800000000000000" pitchFamily="34" charset="-127"/>
                  </a:rPr>
                  <a:t>04</a:t>
                </a:r>
                <a:endParaRPr lang="ko-KR" altLang="en-US" sz="2400" dirty="0">
                  <a:solidFill>
                    <a:schemeClr val="bg2">
                      <a:lumMod val="50000"/>
                    </a:schemeClr>
                  </a:solidFill>
                  <a:latin typeface="Century Gothic" panose="020B0502020202020204" pitchFamily="34" charset="0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39" name="텍스트상자 32">
                <a:extLst>
                  <a:ext uri="{FF2B5EF4-FFF2-40B4-BE49-F238E27FC236}">
                    <a16:creationId xmlns:a16="http://schemas.microsoft.com/office/drawing/2014/main" id="{6950AB03-9737-7E03-59F9-2FEB351FB938}"/>
                  </a:ext>
                </a:extLst>
              </p:cNvPr>
              <p:cNvSpPr txBox="1"/>
              <p:nvPr/>
            </p:nvSpPr>
            <p:spPr>
              <a:xfrm>
                <a:off x="7806264" y="6248392"/>
                <a:ext cx="33038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200" dirty="0">
                    <a:solidFill>
                      <a:srgbClr val="ADA9A9"/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프로시저 작성 시 에로사항</a:t>
                </a: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928288D-6E01-BDF5-9931-8BB78BAD50FF}"/>
                </a:ext>
              </a:extLst>
            </p:cNvPr>
            <p:cNvGrpSpPr/>
            <p:nvPr/>
          </p:nvGrpSpPr>
          <p:grpSpPr>
            <a:xfrm>
              <a:off x="7275204" y="5611505"/>
              <a:ext cx="3844363" cy="738663"/>
              <a:chOff x="7265731" y="5786728"/>
              <a:chExt cx="3844363" cy="738663"/>
            </a:xfrm>
          </p:grpSpPr>
          <p:sp>
            <p:nvSpPr>
              <p:cNvPr id="34" name="텍스트상자 30">
                <a:extLst>
                  <a:ext uri="{FF2B5EF4-FFF2-40B4-BE49-F238E27FC236}">
                    <a16:creationId xmlns:a16="http://schemas.microsoft.com/office/drawing/2014/main" id="{87AE9316-C156-6D56-DDBA-DBB9DE037215}"/>
                  </a:ext>
                </a:extLst>
              </p:cNvPr>
              <p:cNvSpPr txBox="1"/>
              <p:nvPr/>
            </p:nvSpPr>
            <p:spPr>
              <a:xfrm>
                <a:off x="7787976" y="5848283"/>
                <a:ext cx="24801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600" dirty="0"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질의 응답</a:t>
                </a: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3C9FFA0F-3370-5864-DEC0-DFDC57F733D4}"/>
                  </a:ext>
                </a:extLst>
              </p:cNvPr>
              <p:cNvSpPr/>
              <p:nvPr/>
            </p:nvSpPr>
            <p:spPr>
              <a:xfrm>
                <a:off x="7265731" y="5786728"/>
                <a:ext cx="5245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2400" dirty="0">
                    <a:solidFill>
                      <a:schemeClr val="bg2">
                        <a:lumMod val="50000"/>
                      </a:schemeClr>
                    </a:solidFill>
                    <a:latin typeface="Century Gothic" panose="020B0502020202020204" pitchFamily="34" charset="0"/>
                    <a:ea typeface="Noto Sans CJK KR Bold" panose="020B0800000000000000" pitchFamily="34" charset="-127"/>
                  </a:rPr>
                  <a:t>05</a:t>
                </a:r>
                <a:endParaRPr lang="ko-KR" altLang="en-US" sz="2400" dirty="0">
                  <a:solidFill>
                    <a:schemeClr val="bg2">
                      <a:lumMod val="50000"/>
                    </a:schemeClr>
                  </a:solidFill>
                  <a:latin typeface="Century Gothic" panose="020B0502020202020204" pitchFamily="34" charset="0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36" name="텍스트상자 32">
                <a:extLst>
                  <a:ext uri="{FF2B5EF4-FFF2-40B4-BE49-F238E27FC236}">
                    <a16:creationId xmlns:a16="http://schemas.microsoft.com/office/drawing/2014/main" id="{272646A7-65AE-7C3D-10AB-ACAA68994C02}"/>
                  </a:ext>
                </a:extLst>
              </p:cNvPr>
              <p:cNvSpPr txBox="1"/>
              <p:nvPr/>
            </p:nvSpPr>
            <p:spPr>
              <a:xfrm>
                <a:off x="7806264" y="6248392"/>
                <a:ext cx="33038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kumimoji="1" lang="ko-KR" altLang="en-US" sz="1200" dirty="0">
                  <a:solidFill>
                    <a:srgbClr val="ADA9A9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0103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5F906D0E-D0DF-48E2-A5EE-FC1DB0A8E936}"/>
              </a:ext>
            </a:extLst>
          </p:cNvPr>
          <p:cNvSpPr/>
          <p:nvPr/>
        </p:nvSpPr>
        <p:spPr>
          <a:xfrm>
            <a:off x="2887579" y="518691"/>
            <a:ext cx="6416842" cy="6339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0" dist="139700" dir="1920000" sx="96000" sy="96000" algn="ctr" rotWithShape="0">
              <a:schemeClr val="tx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텍스트상자 19">
            <a:extLst>
              <a:ext uri="{FF2B5EF4-FFF2-40B4-BE49-F238E27FC236}">
                <a16:creationId xmlns:a16="http://schemas.microsoft.com/office/drawing/2014/main" id="{7A194AF8-4863-EE40-8E12-9E53C9C05C42}"/>
              </a:ext>
            </a:extLst>
          </p:cNvPr>
          <p:cNvSpPr txBox="1"/>
          <p:nvPr/>
        </p:nvSpPr>
        <p:spPr>
          <a:xfrm>
            <a:off x="4286851" y="2231429"/>
            <a:ext cx="36182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THANK YOU</a:t>
            </a:r>
            <a:endParaRPr kumimoji="1" lang="ko-KR" alt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2C38AEA9-D72C-2C40-8D3E-FDC98FB800E9}"/>
              </a:ext>
            </a:extLst>
          </p:cNvPr>
          <p:cNvCxnSpPr>
            <a:cxnSpLocks/>
          </p:cNvCxnSpPr>
          <p:nvPr/>
        </p:nvCxnSpPr>
        <p:spPr>
          <a:xfrm>
            <a:off x="4026434" y="3240794"/>
            <a:ext cx="4139133" cy="0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상자 11">
            <a:extLst>
              <a:ext uri="{FF2B5EF4-FFF2-40B4-BE49-F238E27FC236}">
                <a16:creationId xmlns:a16="http://schemas.microsoft.com/office/drawing/2014/main" id="{01731F01-D508-7342-ADAC-B17CED59E238}"/>
              </a:ext>
            </a:extLst>
          </p:cNvPr>
          <p:cNvSpPr txBox="1"/>
          <p:nvPr/>
        </p:nvSpPr>
        <p:spPr>
          <a:xfrm>
            <a:off x="4591113" y="3419163"/>
            <a:ext cx="3026790" cy="603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120"/>
              </a:lnSpc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1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타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김호진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강사님과 함께하는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algn="ctr">
              <a:lnSpc>
                <a:spcPts val="212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즐거운 데이터베이스 기반 프로젝트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텍스트상자 12">
            <a:extLst>
              <a:ext uri="{FF2B5EF4-FFF2-40B4-BE49-F238E27FC236}">
                <a16:creationId xmlns:a16="http://schemas.microsoft.com/office/drawing/2014/main" id="{B6808975-18CD-AB4C-8821-F2D18DAA4814}"/>
              </a:ext>
            </a:extLst>
          </p:cNvPr>
          <p:cNvSpPr txBox="1"/>
          <p:nvPr/>
        </p:nvSpPr>
        <p:spPr>
          <a:xfrm>
            <a:off x="11254485" y="5980837"/>
            <a:ext cx="643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3200" b="1" dirty="0">
                <a:solidFill>
                  <a:schemeClr val="bg1">
                    <a:alpha val="75000"/>
                  </a:schemeClr>
                </a:solidFill>
                <a:latin typeface="Century Gothic" panose="020B0502020202020204" pitchFamily="34" charset="0"/>
              </a:rPr>
              <a:t>20</a:t>
            </a:r>
            <a:endParaRPr kumimoji="1" lang="ko-KR" altLang="en-US" sz="3200" b="1" dirty="0">
              <a:solidFill>
                <a:schemeClr val="bg1">
                  <a:alpha val="7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1505083-11E5-BB4D-93D2-A2D326FAAB8A}"/>
              </a:ext>
            </a:extLst>
          </p:cNvPr>
          <p:cNvGrpSpPr/>
          <p:nvPr/>
        </p:nvGrpSpPr>
        <p:grpSpPr>
          <a:xfrm>
            <a:off x="3326071" y="5662245"/>
            <a:ext cx="533235" cy="920750"/>
            <a:chOff x="3326071" y="5662245"/>
            <a:chExt cx="700363" cy="92075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1E5A7CE-5416-2C44-B0AA-49D6B3EB6D0B}"/>
                </a:ext>
              </a:extLst>
            </p:cNvPr>
            <p:cNvSpPr/>
            <p:nvPr/>
          </p:nvSpPr>
          <p:spPr>
            <a:xfrm>
              <a:off x="3326071" y="5662245"/>
              <a:ext cx="700363" cy="457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50DEDB-9ED8-4946-B84A-5830917ABBFA}"/>
                </a:ext>
              </a:extLst>
            </p:cNvPr>
            <p:cNvSpPr/>
            <p:nvPr/>
          </p:nvSpPr>
          <p:spPr>
            <a:xfrm>
              <a:off x="3326071" y="5731210"/>
              <a:ext cx="700363" cy="457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244F51C-7C0D-AE47-AECB-6B6D3F3A2B9D}"/>
                </a:ext>
              </a:extLst>
            </p:cNvPr>
            <p:cNvSpPr/>
            <p:nvPr/>
          </p:nvSpPr>
          <p:spPr>
            <a:xfrm>
              <a:off x="3326071" y="5800176"/>
              <a:ext cx="700363" cy="10997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BB410A9-8396-134E-B350-2593B06C396D}"/>
                </a:ext>
              </a:extLst>
            </p:cNvPr>
            <p:cNvSpPr/>
            <p:nvPr/>
          </p:nvSpPr>
          <p:spPr>
            <a:xfrm>
              <a:off x="3326071" y="5928693"/>
              <a:ext cx="700363" cy="457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76625A9-044E-A946-8D13-EAC8108229F8}"/>
                </a:ext>
              </a:extLst>
            </p:cNvPr>
            <p:cNvSpPr/>
            <p:nvPr/>
          </p:nvSpPr>
          <p:spPr>
            <a:xfrm flipV="1">
              <a:off x="3326071" y="6059190"/>
              <a:ext cx="700363" cy="457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56CD7B02-3BAE-7849-8B39-7296D5C949CD}"/>
                </a:ext>
              </a:extLst>
            </p:cNvPr>
            <p:cNvCxnSpPr/>
            <p:nvPr/>
          </p:nvCxnSpPr>
          <p:spPr>
            <a:xfrm>
              <a:off x="3326071" y="6294070"/>
              <a:ext cx="700363" cy="0"/>
            </a:xfrm>
            <a:prstGeom prst="line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76F13F4-88B4-9943-9125-8FE306BDEC3B}"/>
                </a:ext>
              </a:extLst>
            </p:cNvPr>
            <p:cNvSpPr/>
            <p:nvPr/>
          </p:nvSpPr>
          <p:spPr>
            <a:xfrm>
              <a:off x="3326071" y="6346276"/>
              <a:ext cx="700363" cy="10997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6D135F-93DC-6A42-91CE-8CE48D75E4D5}"/>
                </a:ext>
              </a:extLst>
            </p:cNvPr>
            <p:cNvSpPr/>
            <p:nvPr/>
          </p:nvSpPr>
          <p:spPr>
            <a:xfrm flipV="1">
              <a:off x="3326071" y="6495130"/>
              <a:ext cx="700363" cy="457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49ADD9F-4FAA-F748-9274-B085628EDE5C}"/>
                </a:ext>
              </a:extLst>
            </p:cNvPr>
            <p:cNvCxnSpPr/>
            <p:nvPr/>
          </p:nvCxnSpPr>
          <p:spPr>
            <a:xfrm>
              <a:off x="3326071" y="6145464"/>
              <a:ext cx="700363" cy="0"/>
            </a:xfrm>
            <a:prstGeom prst="lin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[R] 22">
              <a:extLst>
                <a:ext uri="{FF2B5EF4-FFF2-40B4-BE49-F238E27FC236}">
                  <a16:creationId xmlns:a16="http://schemas.microsoft.com/office/drawing/2014/main" id="{DF0FED7A-1B2B-BD4F-AF95-9406788880B1}"/>
                </a:ext>
              </a:extLst>
            </p:cNvPr>
            <p:cNvCxnSpPr/>
            <p:nvPr/>
          </p:nvCxnSpPr>
          <p:spPr>
            <a:xfrm>
              <a:off x="3326071" y="6582995"/>
              <a:ext cx="700363" cy="0"/>
            </a:xfrm>
            <a:prstGeom prst="line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D1BF829-B396-3045-A4FC-A5302AD31891}"/>
                </a:ext>
              </a:extLst>
            </p:cNvPr>
            <p:cNvSpPr/>
            <p:nvPr/>
          </p:nvSpPr>
          <p:spPr>
            <a:xfrm flipV="1">
              <a:off x="3326071" y="6190566"/>
              <a:ext cx="700363" cy="457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4F4F246-22F9-AC40-AD30-B0A33F67B12E}"/>
                </a:ext>
              </a:extLst>
            </p:cNvPr>
            <p:cNvCxnSpPr/>
            <p:nvPr/>
          </p:nvCxnSpPr>
          <p:spPr>
            <a:xfrm>
              <a:off x="3326071" y="5993671"/>
              <a:ext cx="700363" cy="0"/>
            </a:xfrm>
            <a:prstGeom prst="lin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텍스트상자 27">
            <a:extLst>
              <a:ext uri="{FF2B5EF4-FFF2-40B4-BE49-F238E27FC236}">
                <a16:creationId xmlns:a16="http://schemas.microsoft.com/office/drawing/2014/main" id="{455FE04C-61EF-E04C-9F7A-A72B59EDF6A2}"/>
              </a:ext>
            </a:extLst>
          </p:cNvPr>
          <p:cNvSpPr txBox="1"/>
          <p:nvPr/>
        </p:nvSpPr>
        <p:spPr>
          <a:xfrm rot="5400000">
            <a:off x="2709395" y="6007383"/>
            <a:ext cx="9717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202 2  09 1 5</a:t>
            </a:r>
            <a:endParaRPr kumimoji="1" lang="ko-KR" altLang="en-US" sz="105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678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BE616E0-AC39-410E-878E-F40569E7C619}"/>
              </a:ext>
            </a:extLst>
          </p:cNvPr>
          <p:cNvSpPr/>
          <p:nvPr/>
        </p:nvSpPr>
        <p:spPr>
          <a:xfrm>
            <a:off x="-1" y="-1"/>
            <a:ext cx="8486275" cy="6858001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텍스트상자 30">
            <a:extLst>
              <a:ext uri="{FF2B5EF4-FFF2-40B4-BE49-F238E27FC236}">
                <a16:creationId xmlns:a16="http://schemas.microsoft.com/office/drawing/2014/main" id="{B769C195-E4F1-3B44-A912-7CAB022BBDA5}"/>
              </a:ext>
            </a:extLst>
          </p:cNvPr>
          <p:cNvSpPr txBox="1"/>
          <p:nvPr/>
        </p:nvSpPr>
        <p:spPr>
          <a:xfrm>
            <a:off x="8797093" y="4839686"/>
            <a:ext cx="2884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INDEX</a:t>
            </a:r>
            <a:r>
              <a:rPr kumimoji="1"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 </a:t>
            </a:r>
            <a:r>
              <a:rPr kumimoji="1"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01</a:t>
            </a:r>
            <a:endParaRPr kumimoji="1"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sp>
        <p:nvSpPr>
          <p:cNvPr id="32" name="텍스트상자 31">
            <a:extLst>
              <a:ext uri="{FF2B5EF4-FFF2-40B4-BE49-F238E27FC236}">
                <a16:creationId xmlns:a16="http://schemas.microsoft.com/office/drawing/2014/main" id="{8D1A47A9-489C-2D4E-876A-F642C3C6D073}"/>
              </a:ext>
            </a:extLst>
          </p:cNvPr>
          <p:cNvSpPr txBox="1"/>
          <p:nvPr/>
        </p:nvSpPr>
        <p:spPr>
          <a:xfrm>
            <a:off x="8787403" y="5362906"/>
            <a:ext cx="2884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프로젝트 요약</a:t>
            </a:r>
          </a:p>
        </p:txBody>
      </p:sp>
      <p:sp>
        <p:nvSpPr>
          <p:cNvPr id="3" name="텍스트상자 16">
            <a:extLst>
              <a:ext uri="{FF2B5EF4-FFF2-40B4-BE49-F238E27FC236}">
                <a16:creationId xmlns:a16="http://schemas.microsoft.com/office/drawing/2014/main" id="{CBC67B33-5FF7-CFB0-4FCE-E327AFD9CB2A}"/>
              </a:ext>
            </a:extLst>
          </p:cNvPr>
          <p:cNvSpPr txBox="1"/>
          <p:nvPr/>
        </p:nvSpPr>
        <p:spPr>
          <a:xfrm>
            <a:off x="779543" y="293347"/>
            <a:ext cx="1348446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12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성적 처리 시스템</a:t>
            </a:r>
            <a:endParaRPr kumimoji="1" lang="ko-KR" altLang="en-US" sz="14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548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람이(가) 표시된 사진&#10;&#10;자동 생성된 설명">
            <a:extLst>
              <a:ext uri="{FF2B5EF4-FFF2-40B4-BE49-F238E27FC236}">
                <a16:creationId xmlns:a16="http://schemas.microsoft.com/office/drawing/2014/main" id="{08D61895-2824-B7CC-CDE2-028C0488E9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1" r="29320"/>
          <a:stretch/>
        </p:blipFill>
        <p:spPr>
          <a:xfrm>
            <a:off x="-5893" y="0"/>
            <a:ext cx="2282791" cy="6858000"/>
          </a:xfrm>
          <a:prstGeom prst="rect">
            <a:avLst/>
          </a:prstGeom>
        </p:spPr>
      </p:pic>
      <p:sp>
        <p:nvSpPr>
          <p:cNvPr id="12" name="텍스트상자 11">
            <a:extLst>
              <a:ext uri="{FF2B5EF4-FFF2-40B4-BE49-F238E27FC236}">
                <a16:creationId xmlns:a16="http://schemas.microsoft.com/office/drawing/2014/main" id="{8AD46630-E16D-6B45-ACFF-9AE82060486A}"/>
              </a:ext>
            </a:extLst>
          </p:cNvPr>
          <p:cNvSpPr txBox="1"/>
          <p:nvPr/>
        </p:nvSpPr>
        <p:spPr>
          <a:xfrm>
            <a:off x="2864541" y="1758380"/>
            <a:ext cx="1517480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수행기간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프로젝트 규모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담당업무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6FD3BF-5209-466A-B670-617A8A2CCFA9}"/>
              </a:ext>
            </a:extLst>
          </p:cNvPr>
          <p:cNvSpPr/>
          <p:nvPr/>
        </p:nvSpPr>
        <p:spPr>
          <a:xfrm>
            <a:off x="4883974" y="-1"/>
            <a:ext cx="7308027" cy="6858001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5146346D-2370-4DDB-AB72-8A92103D68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587773"/>
              </p:ext>
            </p:extLst>
          </p:nvPr>
        </p:nvGraphicFramePr>
        <p:xfrm>
          <a:off x="5255446" y="2202187"/>
          <a:ext cx="6434676" cy="359973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08669">
                  <a:extLst>
                    <a:ext uri="{9D8B030D-6E8A-4147-A177-3AD203B41FA5}">
                      <a16:colId xmlns:a16="http://schemas.microsoft.com/office/drawing/2014/main" val="4054818056"/>
                    </a:ext>
                  </a:extLst>
                </a:gridCol>
                <a:gridCol w="1608669">
                  <a:extLst>
                    <a:ext uri="{9D8B030D-6E8A-4147-A177-3AD203B41FA5}">
                      <a16:colId xmlns:a16="http://schemas.microsoft.com/office/drawing/2014/main" val="2209057948"/>
                    </a:ext>
                  </a:extLst>
                </a:gridCol>
                <a:gridCol w="1608669">
                  <a:extLst>
                    <a:ext uri="{9D8B030D-6E8A-4147-A177-3AD203B41FA5}">
                      <a16:colId xmlns:a16="http://schemas.microsoft.com/office/drawing/2014/main" val="2427583321"/>
                    </a:ext>
                  </a:extLst>
                </a:gridCol>
                <a:gridCol w="1608669">
                  <a:extLst>
                    <a:ext uri="{9D8B030D-6E8A-4147-A177-3AD203B41FA5}">
                      <a16:colId xmlns:a16="http://schemas.microsoft.com/office/drawing/2014/main" val="4059104934"/>
                    </a:ext>
                  </a:extLst>
                </a:gridCol>
              </a:tblGrid>
              <a:tr h="7199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기간</a:t>
                      </a:r>
                    </a:p>
                  </a:txBody>
                  <a:tcPr marL="111233" marR="111233" marT="61180" marB="6118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6662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8 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일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(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약 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192 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시간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111233" marR="111233" marT="61180" marB="61180" anchor="ctr">
                    <a:lnL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2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고연수</a:t>
                      </a:r>
                      <a:endParaRPr lang="ko-KR" altLang="en-US" sz="1400" b="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111233" marR="111233" marT="61180" marB="6118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6662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강의 가능 여부</a:t>
                      </a:r>
                    </a:p>
                  </a:txBody>
                  <a:tcPr marL="111233" marR="111233" marT="61180" marB="6118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6662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200904"/>
                  </a:ext>
                </a:extLst>
              </a:tr>
              <a:tr h="719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팀원</a:t>
                      </a:r>
                    </a:p>
                  </a:txBody>
                  <a:tcPr marL="111233" marR="111233" marT="61180" marB="611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5 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명</a:t>
                      </a:r>
                    </a:p>
                  </a:txBody>
                  <a:tcPr marL="111233" marR="111233" marT="61180" marB="61180" anchor="ctr">
                    <a:lnL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김인교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111233" marR="111233" marT="61180" marB="6118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과목</a:t>
                      </a:r>
                    </a:p>
                  </a:txBody>
                  <a:tcPr marL="111233" marR="111233" marT="61180" marB="611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9317495"/>
                  </a:ext>
                </a:extLst>
              </a:tr>
              <a:tr h="7199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테이블 수</a:t>
                      </a:r>
                    </a:p>
                  </a:txBody>
                  <a:tcPr marL="111233" marR="111233" marT="61180" marB="611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15 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개</a:t>
                      </a:r>
                    </a:p>
                  </a:txBody>
                  <a:tcPr marL="111233" marR="111233" marT="61180" marB="61180" anchor="ctr">
                    <a:lnL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민찬우</a:t>
                      </a:r>
                      <a:endParaRPr lang="ko-KR" altLang="en-US" sz="1400" b="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111233" marR="111233" marT="61180" marB="6118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사용자 및 성적</a:t>
                      </a:r>
                    </a:p>
                  </a:txBody>
                  <a:tcPr marL="111233" marR="111233" marT="61180" marB="611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0833511"/>
                  </a:ext>
                </a:extLst>
              </a:tr>
              <a:tr h="71994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111233" marR="111233" marT="61180" marB="61180" anchor="ctr">
                    <a:lnL>
                      <a:noFill/>
                    </a:lnL>
                    <a:lnR>
                      <a:noFill/>
                    </a:lnR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111233" marR="111233" marT="61180" marB="61180" anchor="ctr">
                    <a:lnL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정미경</a:t>
                      </a:r>
                    </a:p>
                  </a:txBody>
                  <a:tcPr marL="111233" marR="111233" marT="61180" marB="6118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중도탈락</a:t>
                      </a:r>
                    </a:p>
                  </a:txBody>
                  <a:tcPr marL="111233" marR="111233" marT="61180" marB="61180" anchor="ctr">
                    <a:lnL>
                      <a:noFill/>
                    </a:lnL>
                    <a:lnR>
                      <a:noFill/>
                    </a:lnR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9571680"/>
                  </a:ext>
                </a:extLst>
              </a:tr>
              <a:tr h="71994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111233" marR="111233" marT="61180" marB="61180" anchor="ctr">
                    <a:lnL>
                      <a:noFill/>
                    </a:lnL>
                    <a:lnR>
                      <a:noFill/>
                    </a:lnR>
                    <a:lnB w="9525" cap="flat" cmpd="sng" algn="ctr">
                      <a:solidFill>
                        <a:srgbClr val="6662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111233" marR="111233" marT="61180" marB="61180" anchor="ctr">
                    <a:lnL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6662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최나윤</a:t>
                      </a:r>
                    </a:p>
                  </a:txBody>
                  <a:tcPr marL="111233" marR="111233" marT="61180" marB="6118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6662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과정</a:t>
                      </a:r>
                    </a:p>
                  </a:txBody>
                  <a:tcPr marL="111233" marR="111233" marT="61180" marB="61180" anchor="ctr">
                    <a:lnL>
                      <a:noFill/>
                    </a:lnL>
                    <a:lnR>
                      <a:noFill/>
                    </a:lnR>
                    <a:lnB w="9525" cap="flat" cmpd="sng" algn="ctr">
                      <a:solidFill>
                        <a:srgbClr val="6662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2945178"/>
                  </a:ext>
                </a:extLst>
              </a:tr>
            </a:tbl>
          </a:graphicData>
        </a:graphic>
      </p:graphicFrame>
      <p:sp>
        <p:nvSpPr>
          <p:cNvPr id="15" name="텍스트상자 20">
            <a:extLst>
              <a:ext uri="{FF2B5EF4-FFF2-40B4-BE49-F238E27FC236}">
                <a16:creationId xmlns:a16="http://schemas.microsoft.com/office/drawing/2014/main" id="{C1C0F914-5DD5-45B0-9926-6779B0CA2C1A}"/>
              </a:ext>
            </a:extLst>
          </p:cNvPr>
          <p:cNvSpPr txBox="1"/>
          <p:nvPr/>
        </p:nvSpPr>
        <p:spPr>
          <a:xfrm rot="16200000">
            <a:off x="11241697" y="949842"/>
            <a:ext cx="968083" cy="343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kumimoji="1" lang="en-US" altLang="ko-KR" sz="1100" dirty="0">
                <a:solidFill>
                  <a:schemeClr val="bg1"/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INDEX 01</a:t>
            </a:r>
            <a:endParaRPr kumimoji="1" lang="ko-KR" altLang="en-US" sz="1100" dirty="0">
              <a:solidFill>
                <a:schemeClr val="bg1"/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sp>
        <p:nvSpPr>
          <p:cNvPr id="16" name="텍스트상자 15">
            <a:extLst>
              <a:ext uri="{FF2B5EF4-FFF2-40B4-BE49-F238E27FC236}">
                <a16:creationId xmlns:a16="http://schemas.microsoft.com/office/drawing/2014/main" id="{514003F2-4551-4CFA-A786-62FD0449036D}"/>
              </a:ext>
            </a:extLst>
          </p:cNvPr>
          <p:cNvSpPr txBox="1"/>
          <p:nvPr/>
        </p:nvSpPr>
        <p:spPr>
          <a:xfrm>
            <a:off x="11483715" y="5980837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3200" b="1" dirty="0">
                <a:solidFill>
                  <a:schemeClr val="bg1">
                    <a:alpha val="75000"/>
                  </a:schemeClr>
                </a:solidFill>
                <a:latin typeface="Century Gothic" panose="020B0502020202020204" pitchFamily="34" charset="0"/>
              </a:rPr>
              <a:t>4</a:t>
            </a:r>
            <a:endParaRPr kumimoji="1" lang="ko-KR" altLang="en-US" sz="3200" b="1" dirty="0">
              <a:solidFill>
                <a:schemeClr val="bg1">
                  <a:alpha val="75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659E6E57-0321-FB47-8B36-6FD6C82DBD25}"/>
              </a:ext>
            </a:extLst>
          </p:cNvPr>
          <p:cNvCxnSpPr>
            <a:cxnSpLocks/>
          </p:cNvCxnSpPr>
          <p:nvPr/>
        </p:nvCxnSpPr>
        <p:spPr>
          <a:xfrm>
            <a:off x="2926196" y="1130835"/>
            <a:ext cx="527732" cy="0"/>
          </a:xfrm>
          <a:prstGeom prst="line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상자 16">
            <a:extLst>
              <a:ext uri="{FF2B5EF4-FFF2-40B4-BE49-F238E27FC236}">
                <a16:creationId xmlns:a16="http://schemas.microsoft.com/office/drawing/2014/main" id="{19F05D06-4A9C-DC4A-AEF7-5E473B066B8D}"/>
              </a:ext>
            </a:extLst>
          </p:cNvPr>
          <p:cNvSpPr txBox="1"/>
          <p:nvPr/>
        </p:nvSpPr>
        <p:spPr>
          <a:xfrm>
            <a:off x="2847840" y="1270297"/>
            <a:ext cx="1867036" cy="348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01 </a:t>
            </a: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프로젝트 요약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1F1D359-4F41-4396-A0F8-038EBA535C34}"/>
              </a:ext>
            </a:extLst>
          </p:cNvPr>
          <p:cNvSpPr/>
          <p:nvPr/>
        </p:nvSpPr>
        <p:spPr>
          <a:xfrm>
            <a:off x="-2825" y="1"/>
            <a:ext cx="2287150" cy="6857999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01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r"/>
      </p:transition>
    </mc:Choice>
    <mc:Fallback xmlns="">
      <p:transition spd="slow">
        <p:push dir="r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BE616E0-AC39-410E-878E-F40569E7C619}"/>
              </a:ext>
            </a:extLst>
          </p:cNvPr>
          <p:cNvSpPr/>
          <p:nvPr/>
        </p:nvSpPr>
        <p:spPr>
          <a:xfrm>
            <a:off x="-1" y="-1"/>
            <a:ext cx="8486275" cy="6858001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텍스트상자 30">
            <a:extLst>
              <a:ext uri="{FF2B5EF4-FFF2-40B4-BE49-F238E27FC236}">
                <a16:creationId xmlns:a16="http://schemas.microsoft.com/office/drawing/2014/main" id="{B769C195-E4F1-3B44-A912-7CAB022BBDA5}"/>
              </a:ext>
            </a:extLst>
          </p:cNvPr>
          <p:cNvSpPr txBox="1"/>
          <p:nvPr/>
        </p:nvSpPr>
        <p:spPr>
          <a:xfrm>
            <a:off x="8797093" y="4839686"/>
            <a:ext cx="2884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INDEX</a:t>
            </a:r>
            <a:r>
              <a:rPr kumimoji="1"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 </a:t>
            </a:r>
            <a:r>
              <a:rPr kumimoji="1"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02</a:t>
            </a:r>
            <a:endParaRPr kumimoji="1"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sp>
        <p:nvSpPr>
          <p:cNvPr id="32" name="텍스트상자 31">
            <a:extLst>
              <a:ext uri="{FF2B5EF4-FFF2-40B4-BE49-F238E27FC236}">
                <a16:creationId xmlns:a16="http://schemas.microsoft.com/office/drawing/2014/main" id="{8D1A47A9-489C-2D4E-876A-F642C3C6D073}"/>
              </a:ext>
            </a:extLst>
          </p:cNvPr>
          <p:cNvSpPr txBox="1"/>
          <p:nvPr/>
        </p:nvSpPr>
        <p:spPr>
          <a:xfrm>
            <a:off x="8787402" y="5362906"/>
            <a:ext cx="34045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요구 분석서 요약</a:t>
            </a:r>
            <a:endParaRPr kumimoji="1" lang="ko-KR" altLang="en-US" sz="3200" dirty="0">
              <a:solidFill>
                <a:schemeClr val="bg2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" name="텍스트상자 16">
            <a:extLst>
              <a:ext uri="{FF2B5EF4-FFF2-40B4-BE49-F238E27FC236}">
                <a16:creationId xmlns:a16="http://schemas.microsoft.com/office/drawing/2014/main" id="{CBC67B33-5FF7-CFB0-4FCE-E327AFD9CB2A}"/>
              </a:ext>
            </a:extLst>
          </p:cNvPr>
          <p:cNvSpPr txBox="1"/>
          <p:nvPr/>
        </p:nvSpPr>
        <p:spPr>
          <a:xfrm>
            <a:off x="779543" y="293347"/>
            <a:ext cx="1348446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12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성적 처리 시스템</a:t>
            </a:r>
            <a:endParaRPr kumimoji="1" lang="ko-KR" altLang="en-US" sz="14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297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B24CCA0-06A3-B445-8C47-B1F037CE9D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" b="24192"/>
          <a:stretch/>
        </p:blipFill>
        <p:spPr>
          <a:xfrm>
            <a:off x="1" y="-2102408"/>
            <a:ext cx="10785612" cy="519891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BE0D10B-36D6-1A85-3025-F4FCF9C92CEA}"/>
              </a:ext>
            </a:extLst>
          </p:cNvPr>
          <p:cNvSpPr/>
          <p:nvPr/>
        </p:nvSpPr>
        <p:spPr>
          <a:xfrm>
            <a:off x="1" y="-3114805"/>
            <a:ext cx="10785612" cy="6220326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텍스트상자 20">
            <a:extLst>
              <a:ext uri="{FF2B5EF4-FFF2-40B4-BE49-F238E27FC236}">
                <a16:creationId xmlns:a16="http://schemas.microsoft.com/office/drawing/2014/main" id="{79817DE3-D245-4630-B4CD-41474E44227D}"/>
              </a:ext>
            </a:extLst>
          </p:cNvPr>
          <p:cNvSpPr txBox="1"/>
          <p:nvPr/>
        </p:nvSpPr>
        <p:spPr>
          <a:xfrm rot="16200000">
            <a:off x="11241697" y="949842"/>
            <a:ext cx="968083" cy="343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kumimoji="1" lang="en-US" altLang="ko-KR" sz="11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INDEX 02</a:t>
            </a:r>
            <a:endParaRPr kumimoji="1" lang="ko-KR" altLang="en-US" sz="11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sp>
        <p:nvSpPr>
          <p:cNvPr id="18" name="텍스트상자 15">
            <a:extLst>
              <a:ext uri="{FF2B5EF4-FFF2-40B4-BE49-F238E27FC236}">
                <a16:creationId xmlns:a16="http://schemas.microsoft.com/office/drawing/2014/main" id="{54BAE328-0E50-4809-81DE-58F1B5C77A3C}"/>
              </a:ext>
            </a:extLst>
          </p:cNvPr>
          <p:cNvSpPr txBox="1"/>
          <p:nvPr/>
        </p:nvSpPr>
        <p:spPr>
          <a:xfrm>
            <a:off x="11483715" y="5980837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3200" b="1" dirty="0">
                <a:solidFill>
                  <a:schemeClr val="bg1">
                    <a:lumMod val="85000"/>
                    <a:alpha val="75000"/>
                  </a:schemeClr>
                </a:solidFill>
                <a:latin typeface="Century Gothic" panose="020B0502020202020204" pitchFamily="34" charset="0"/>
              </a:rPr>
              <a:t>6</a:t>
            </a:r>
            <a:endParaRPr kumimoji="1" lang="ko-KR" altLang="en-US" sz="3200" b="1" dirty="0">
              <a:solidFill>
                <a:schemeClr val="bg1">
                  <a:lumMod val="85000"/>
                  <a:alpha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8" name="텍스트상자 12">
            <a:extLst>
              <a:ext uri="{FF2B5EF4-FFF2-40B4-BE49-F238E27FC236}">
                <a16:creationId xmlns:a16="http://schemas.microsoft.com/office/drawing/2014/main" id="{E89EECD3-0CDB-4DF1-B87D-F7C32F2242CD}"/>
              </a:ext>
            </a:extLst>
          </p:cNvPr>
          <p:cNvSpPr txBox="1"/>
          <p:nvPr/>
        </p:nvSpPr>
        <p:spPr>
          <a:xfrm>
            <a:off x="3485618" y="3639156"/>
            <a:ext cx="2211094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kumimoji="1" lang="ko-KR" altLang="en-US" sz="2200" dirty="0">
                <a:solidFill>
                  <a:srgbClr val="A6A6A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과정</a:t>
            </a:r>
            <a:r>
              <a:rPr kumimoji="1" lang="en-US" altLang="ko-KR" sz="2800" dirty="0">
                <a:solidFill>
                  <a:srgbClr val="A6A6A6"/>
                </a:solidFill>
                <a:latin typeface="Bauhaus 93" panose="04030905020B02020C02" pitchFamily="82" charset="0"/>
                <a:ea typeface="Noto Sans CJK KR Light" panose="020B0300000000000000" pitchFamily="34" charset="-127"/>
              </a:rPr>
              <a:t>/</a:t>
            </a:r>
            <a:r>
              <a:rPr kumimoji="1" lang="ko-KR" altLang="en-US" sz="2200" dirty="0">
                <a:solidFill>
                  <a:srgbClr val="A6A6A6"/>
                </a:solidFill>
                <a:latin typeface="Bauhaus 93" panose="04030905020B02020C02" pitchFamily="82" charset="0"/>
                <a:ea typeface="Noto Sans CJK KR Light" panose="020B0300000000000000" pitchFamily="34" charset="-127"/>
              </a:rPr>
              <a:t>과목 관리</a:t>
            </a:r>
            <a:endParaRPr kumimoji="1" lang="ko-KR" altLang="en-US" sz="2200" dirty="0">
              <a:solidFill>
                <a:srgbClr val="A6A6A6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60" name="텍스트상자 12">
            <a:extLst>
              <a:ext uri="{FF2B5EF4-FFF2-40B4-BE49-F238E27FC236}">
                <a16:creationId xmlns:a16="http://schemas.microsoft.com/office/drawing/2014/main" id="{075B7AD1-6E7E-4C0C-8F07-144CF387F7D8}"/>
              </a:ext>
            </a:extLst>
          </p:cNvPr>
          <p:cNvSpPr txBox="1"/>
          <p:nvPr/>
        </p:nvSpPr>
        <p:spPr>
          <a:xfrm>
            <a:off x="6095774" y="3639156"/>
            <a:ext cx="2211093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kumimoji="1" lang="ko-KR" altLang="en-US" sz="2200" dirty="0">
                <a:solidFill>
                  <a:srgbClr val="A6A6A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배점</a:t>
            </a:r>
            <a:r>
              <a:rPr kumimoji="1" lang="en-US" altLang="ko-KR" sz="2800" dirty="0">
                <a:solidFill>
                  <a:srgbClr val="A6A6A6"/>
                </a:solidFill>
                <a:latin typeface="Bauhaus 93" panose="04030905020B02020C02" pitchFamily="82" charset="0"/>
                <a:ea typeface="Noto Sans CJK KR Light" panose="020B0300000000000000" pitchFamily="34" charset="-127"/>
              </a:rPr>
              <a:t>/</a:t>
            </a:r>
            <a:r>
              <a:rPr kumimoji="1" lang="ko-KR" altLang="en-US" sz="2200" dirty="0">
                <a:solidFill>
                  <a:srgbClr val="A6A6A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성적 관리 </a:t>
            </a:r>
          </a:p>
        </p:txBody>
      </p:sp>
      <p:sp>
        <p:nvSpPr>
          <p:cNvPr id="61" name="텍스트상자 8">
            <a:extLst>
              <a:ext uri="{FF2B5EF4-FFF2-40B4-BE49-F238E27FC236}">
                <a16:creationId xmlns:a16="http://schemas.microsoft.com/office/drawing/2014/main" id="{C8A89E9F-A8C8-411A-BEA8-F27C3588D3B0}"/>
              </a:ext>
            </a:extLst>
          </p:cNvPr>
          <p:cNvSpPr txBox="1"/>
          <p:nvPr/>
        </p:nvSpPr>
        <p:spPr>
          <a:xfrm>
            <a:off x="6085860" y="4091644"/>
            <a:ext cx="2451911" cy="1329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900" dirty="0">
                <a:solidFill>
                  <a:srgbClr val="666262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배점</a:t>
            </a:r>
            <a:r>
              <a:rPr lang="en-US" altLang="ko-KR" sz="900" dirty="0">
                <a:solidFill>
                  <a:srgbClr val="666262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/</a:t>
            </a:r>
            <a:r>
              <a:rPr lang="ko-KR" altLang="en-US" sz="900" dirty="0">
                <a:solidFill>
                  <a:srgbClr val="666262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성적 </a:t>
            </a:r>
            <a:r>
              <a:rPr lang="en-US" altLang="ko-KR" sz="900" dirty="0">
                <a:solidFill>
                  <a:srgbClr val="666262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: </a:t>
            </a:r>
            <a:r>
              <a:rPr lang="ko-KR" altLang="en-US" sz="900" dirty="0">
                <a:solidFill>
                  <a:srgbClr val="666262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교수는 출결</a:t>
            </a:r>
            <a:r>
              <a:rPr lang="en-US" altLang="ko-KR" sz="900" dirty="0">
                <a:solidFill>
                  <a:srgbClr val="666262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900" dirty="0">
                <a:solidFill>
                  <a:srgbClr val="666262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필기</a:t>
            </a:r>
            <a:r>
              <a:rPr lang="en-US" altLang="ko-KR" sz="900" dirty="0">
                <a:solidFill>
                  <a:srgbClr val="666262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900" dirty="0">
                <a:solidFill>
                  <a:srgbClr val="666262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실기 </a:t>
            </a:r>
            <a:endParaRPr lang="en-US" altLang="ko-KR" sz="900" dirty="0">
              <a:solidFill>
                <a:srgbClr val="666262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>
              <a:lnSpc>
                <a:spcPts val="1400"/>
              </a:lnSpc>
            </a:pPr>
            <a:r>
              <a:rPr lang="en-US" altLang="ko-KR" sz="900" dirty="0">
                <a:solidFill>
                  <a:srgbClr val="666262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               </a:t>
            </a:r>
            <a:r>
              <a:rPr lang="ko-KR" altLang="en-US" sz="900" dirty="0">
                <a:solidFill>
                  <a:srgbClr val="666262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점수 입력 가능</a:t>
            </a:r>
            <a:endParaRPr lang="en-US" altLang="ko-KR" sz="900" dirty="0">
              <a:solidFill>
                <a:srgbClr val="666262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>
              <a:lnSpc>
                <a:spcPts val="1400"/>
              </a:lnSpc>
            </a:pPr>
            <a:r>
              <a:rPr lang="ko-KR" altLang="en-US" sz="900" dirty="0">
                <a:solidFill>
                  <a:srgbClr val="666262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배점 </a:t>
            </a:r>
            <a:r>
              <a:rPr lang="en-US" altLang="ko-KR" sz="900" dirty="0">
                <a:solidFill>
                  <a:srgbClr val="666262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:</a:t>
            </a:r>
            <a:r>
              <a:rPr lang="ko-KR" altLang="en-US" sz="900" dirty="0">
                <a:solidFill>
                  <a:srgbClr val="666262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세 항목의 합은 </a:t>
            </a:r>
            <a:r>
              <a:rPr lang="en-US" altLang="ko-KR" sz="900" dirty="0">
                <a:solidFill>
                  <a:srgbClr val="666262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100</a:t>
            </a:r>
            <a:r>
              <a:rPr lang="ko-KR" altLang="en-US" sz="900" dirty="0">
                <a:solidFill>
                  <a:srgbClr val="666262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점</a:t>
            </a:r>
            <a:endParaRPr lang="en-US" altLang="ko-KR" sz="900" dirty="0">
              <a:solidFill>
                <a:srgbClr val="666262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>
              <a:lnSpc>
                <a:spcPts val="1400"/>
              </a:lnSpc>
            </a:pPr>
            <a:r>
              <a:rPr lang="ko-KR" altLang="en-US" sz="900" dirty="0">
                <a:solidFill>
                  <a:srgbClr val="666262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성적 </a:t>
            </a:r>
            <a:r>
              <a:rPr lang="en-US" altLang="ko-KR" sz="900" dirty="0">
                <a:solidFill>
                  <a:srgbClr val="666262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:</a:t>
            </a:r>
            <a:r>
              <a:rPr lang="ko-KR" altLang="en-US" sz="900" dirty="0">
                <a:solidFill>
                  <a:srgbClr val="666262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각 항목 별로 최대 </a:t>
            </a:r>
            <a:r>
              <a:rPr lang="en-US" altLang="ko-KR" sz="900" dirty="0">
                <a:solidFill>
                  <a:srgbClr val="666262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100</a:t>
            </a:r>
            <a:r>
              <a:rPr lang="ko-KR" altLang="en-US" sz="900" dirty="0">
                <a:solidFill>
                  <a:srgbClr val="666262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점 부여 가능</a:t>
            </a:r>
            <a:endParaRPr lang="en-US" altLang="ko-KR" sz="900" dirty="0">
              <a:solidFill>
                <a:srgbClr val="666262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>
              <a:lnSpc>
                <a:spcPts val="1400"/>
              </a:lnSpc>
            </a:pPr>
            <a:endParaRPr lang="en-US" altLang="ko-KR" sz="900" dirty="0">
              <a:solidFill>
                <a:srgbClr val="666262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>
              <a:lnSpc>
                <a:spcPts val="1400"/>
              </a:lnSpc>
            </a:pPr>
            <a:r>
              <a:rPr lang="en-US" altLang="ko-KR" sz="900" dirty="0">
                <a:solidFill>
                  <a:srgbClr val="666262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* </a:t>
            </a:r>
            <a:r>
              <a:rPr lang="ko-KR" altLang="en-US" sz="900" dirty="0">
                <a:solidFill>
                  <a:srgbClr val="666262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중도탈락한 학생 일지라도 </a:t>
            </a:r>
            <a:endParaRPr lang="en-US" altLang="ko-KR" sz="900" dirty="0">
              <a:solidFill>
                <a:srgbClr val="666262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>
              <a:lnSpc>
                <a:spcPts val="1400"/>
              </a:lnSpc>
            </a:pPr>
            <a:r>
              <a:rPr lang="ko-KR" altLang="en-US" sz="900" dirty="0">
                <a:solidFill>
                  <a:srgbClr val="666262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 이미 수강한 과목의 점수는 출력 가능</a:t>
            </a:r>
            <a:endParaRPr lang="en-US" altLang="ko-KR" sz="900" dirty="0">
              <a:solidFill>
                <a:srgbClr val="666262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CBDAE18-A343-45CB-AA44-83FC9C0A714C}"/>
              </a:ext>
            </a:extLst>
          </p:cNvPr>
          <p:cNvSpPr/>
          <p:nvPr/>
        </p:nvSpPr>
        <p:spPr>
          <a:xfrm>
            <a:off x="8708773" y="4091644"/>
            <a:ext cx="2076840" cy="790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900" dirty="0">
                <a:solidFill>
                  <a:srgbClr val="666262"/>
                </a:solidFill>
              </a:rPr>
              <a:t>과정을 중도 탈락하여 </a:t>
            </a:r>
            <a:endParaRPr lang="en-US" altLang="ko-KR" sz="900" dirty="0">
              <a:solidFill>
                <a:srgbClr val="666262"/>
              </a:solidFill>
            </a:endParaRPr>
          </a:p>
          <a:p>
            <a:pPr>
              <a:lnSpc>
                <a:spcPts val="1400"/>
              </a:lnSpc>
            </a:pPr>
            <a:r>
              <a:rPr lang="ko-KR" altLang="en-US" sz="900" dirty="0">
                <a:solidFill>
                  <a:srgbClr val="666262"/>
                </a:solidFill>
              </a:rPr>
              <a:t>명단에서 제외된 학생인 경우</a:t>
            </a:r>
            <a:r>
              <a:rPr lang="en-US" altLang="ko-KR" sz="900" dirty="0">
                <a:solidFill>
                  <a:srgbClr val="666262"/>
                </a:solidFill>
              </a:rPr>
              <a:t>, </a:t>
            </a:r>
          </a:p>
          <a:p>
            <a:pPr>
              <a:lnSpc>
                <a:spcPts val="1400"/>
              </a:lnSpc>
            </a:pPr>
            <a:r>
              <a:rPr lang="ko-KR" altLang="en-US" sz="900" dirty="0">
                <a:solidFill>
                  <a:srgbClr val="666262"/>
                </a:solidFill>
              </a:rPr>
              <a:t>중도 탈락 사실을 화면에서 </a:t>
            </a:r>
            <a:endParaRPr lang="en-US" altLang="ko-KR" sz="900" dirty="0">
              <a:solidFill>
                <a:srgbClr val="666262"/>
              </a:solidFill>
            </a:endParaRPr>
          </a:p>
          <a:p>
            <a:pPr>
              <a:lnSpc>
                <a:spcPts val="1400"/>
              </a:lnSpc>
            </a:pPr>
            <a:r>
              <a:rPr lang="ko-KR" altLang="en-US" sz="900" dirty="0">
                <a:solidFill>
                  <a:srgbClr val="666262"/>
                </a:solidFill>
              </a:rPr>
              <a:t>확인할 수 있어야 한다</a:t>
            </a:r>
            <a:endParaRPr lang="ko-KR" altLang="en-US" sz="900" dirty="0">
              <a:solidFill>
                <a:srgbClr val="666262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64" name="텍스트상자 12">
            <a:extLst>
              <a:ext uri="{FF2B5EF4-FFF2-40B4-BE49-F238E27FC236}">
                <a16:creationId xmlns:a16="http://schemas.microsoft.com/office/drawing/2014/main" id="{F3A65692-42DB-41E7-9223-AE2FA3110606}"/>
              </a:ext>
            </a:extLst>
          </p:cNvPr>
          <p:cNvSpPr txBox="1"/>
          <p:nvPr/>
        </p:nvSpPr>
        <p:spPr>
          <a:xfrm>
            <a:off x="8708772" y="3639156"/>
            <a:ext cx="2211093" cy="307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kumimoji="1" lang="ko-KR" altLang="en-US" sz="2200" dirty="0">
                <a:solidFill>
                  <a:srgbClr val="A6A6A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중도탈락 관리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BE2673D-9269-44E0-B6B4-F53A8C7213A3}"/>
              </a:ext>
            </a:extLst>
          </p:cNvPr>
          <p:cNvSpPr/>
          <p:nvPr/>
        </p:nvSpPr>
        <p:spPr>
          <a:xfrm>
            <a:off x="3407868" y="4090024"/>
            <a:ext cx="2451912" cy="1508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- 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과정 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: </a:t>
            </a:r>
            <a:r>
              <a:rPr lang="ko-KR" altLang="en-US" sz="900" dirty="0" err="1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과정명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과정 기간</a:t>
            </a:r>
            <a:endParaRPr lang="en-US" altLang="ko-KR" sz="900" dirty="0">
              <a:solidFill>
                <a:schemeClr val="bg2">
                  <a:lumMod val="5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>
              <a:lnSpc>
                <a:spcPts val="1400"/>
              </a:lnSpc>
            </a:pP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         , 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강의실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입력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/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출력 가능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</a:p>
          <a:p>
            <a:pPr>
              <a:lnSpc>
                <a:spcPts val="1400"/>
              </a:lnSpc>
            </a:pP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         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각 항목의 수정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/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삭제 가능 </a:t>
            </a:r>
            <a:endParaRPr lang="en-US" altLang="ko-KR" sz="900" dirty="0">
              <a:solidFill>
                <a:schemeClr val="bg2">
                  <a:lumMod val="5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>
              <a:lnSpc>
                <a:spcPts val="1400"/>
              </a:lnSpc>
            </a:pP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* 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하나의 과정에 여러 과목 등록 가능</a:t>
            </a:r>
            <a:endParaRPr lang="en-US" altLang="ko-KR" sz="900" dirty="0">
              <a:solidFill>
                <a:schemeClr val="bg2">
                  <a:lumMod val="5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>
              <a:lnSpc>
                <a:spcPts val="1400"/>
              </a:lnSpc>
            </a:pPr>
            <a:endParaRPr lang="en-US" altLang="ko-KR" sz="900" dirty="0">
              <a:solidFill>
                <a:schemeClr val="bg2">
                  <a:lumMod val="5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>
              <a:lnSpc>
                <a:spcPts val="1400"/>
              </a:lnSpc>
            </a:pP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- 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과목 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: </a:t>
            </a:r>
            <a:r>
              <a:rPr lang="ko-KR" altLang="en-US" sz="900" dirty="0" err="1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과정명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과목명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과목 기간</a:t>
            </a:r>
            <a:endParaRPr lang="en-US" altLang="ko-KR" sz="900" dirty="0">
              <a:solidFill>
                <a:schemeClr val="bg2">
                  <a:lumMod val="5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>
              <a:lnSpc>
                <a:spcPts val="1400"/>
              </a:lnSpc>
            </a:pP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        , </a:t>
            </a:r>
            <a:r>
              <a:rPr lang="ko-KR" altLang="en-US" sz="900" dirty="0" err="1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교재명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900" dirty="0" err="1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교수명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입력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/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출력 가능</a:t>
            </a:r>
            <a:endParaRPr lang="en-US" altLang="ko-KR" sz="900" dirty="0">
              <a:solidFill>
                <a:schemeClr val="bg2">
                  <a:lumMod val="5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>
              <a:lnSpc>
                <a:spcPts val="1400"/>
              </a:lnSpc>
            </a:pP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        각 항목의 수정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/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삭제 가능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FA971F48-A399-42E3-A0C9-DBB270CD917B}"/>
              </a:ext>
            </a:extLst>
          </p:cNvPr>
          <p:cNvCxnSpPr/>
          <p:nvPr/>
        </p:nvCxnSpPr>
        <p:spPr>
          <a:xfrm>
            <a:off x="3556730" y="4000395"/>
            <a:ext cx="1886998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3EF1FE3-8B2D-47A5-AF1C-FD1D3463A76E}"/>
              </a:ext>
            </a:extLst>
          </p:cNvPr>
          <p:cNvCxnSpPr/>
          <p:nvPr/>
        </p:nvCxnSpPr>
        <p:spPr>
          <a:xfrm>
            <a:off x="6176520" y="4000395"/>
            <a:ext cx="1886998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DCAAA326-3028-47BB-AF90-DE0EB8FCBFFB}"/>
              </a:ext>
            </a:extLst>
          </p:cNvPr>
          <p:cNvCxnSpPr/>
          <p:nvPr/>
        </p:nvCxnSpPr>
        <p:spPr>
          <a:xfrm>
            <a:off x="3469636" y="4000395"/>
            <a:ext cx="2075698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텍스트상자 12">
            <a:extLst>
              <a:ext uri="{FF2B5EF4-FFF2-40B4-BE49-F238E27FC236}">
                <a16:creationId xmlns:a16="http://schemas.microsoft.com/office/drawing/2014/main" id="{925D8D41-748E-4EC4-9420-0D82087437C1}"/>
              </a:ext>
            </a:extLst>
          </p:cNvPr>
          <p:cNvSpPr txBox="1"/>
          <p:nvPr/>
        </p:nvSpPr>
        <p:spPr>
          <a:xfrm>
            <a:off x="1211557" y="3639155"/>
            <a:ext cx="1394716" cy="307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kumimoji="1" lang="ko-KR" altLang="en-US" sz="2200" dirty="0">
                <a:solidFill>
                  <a:srgbClr val="A6A6A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사용자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B68C5B4-D148-4F1D-8DBF-31DD29936AF0}"/>
              </a:ext>
            </a:extLst>
          </p:cNvPr>
          <p:cNvSpPr/>
          <p:nvPr/>
        </p:nvSpPr>
        <p:spPr>
          <a:xfrm>
            <a:off x="601916" y="4091644"/>
            <a:ext cx="2547683" cy="1508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ko-KR" sz="900" dirty="0">
                <a:solidFill>
                  <a:srgbClr val="908C8C"/>
                </a:solidFill>
                <a:latin typeface="Noto Sans CJK KR Regular" panose="020B0500000000000000" pitchFamily="34" charset="-127"/>
                <a:ea typeface="Noto Sans CJK KR Light" panose="020B0300000000000000"/>
              </a:rPr>
              <a:t> - </a:t>
            </a:r>
            <a:r>
              <a:rPr lang="ko-KR" altLang="en-US" sz="900" dirty="0">
                <a:solidFill>
                  <a:srgbClr val="908C8C"/>
                </a:solidFill>
                <a:latin typeface="Noto Sans CJK KR Regular" panose="020B0500000000000000" pitchFamily="34" charset="-127"/>
                <a:ea typeface="Noto Sans CJK KR Light" panose="020B0300000000000000"/>
              </a:rPr>
              <a:t>관리자 </a:t>
            </a:r>
            <a:r>
              <a:rPr lang="en-US" altLang="ko-KR" sz="900" dirty="0">
                <a:solidFill>
                  <a:srgbClr val="908C8C"/>
                </a:solidFill>
                <a:latin typeface="Noto Sans CJK KR Regular" panose="020B0500000000000000" pitchFamily="34" charset="-127"/>
                <a:ea typeface="Noto Sans CJK KR Light" panose="020B0300000000000000"/>
              </a:rPr>
              <a:t>: </a:t>
            </a:r>
            <a:r>
              <a:rPr lang="ko-KR" altLang="en-US" sz="900" dirty="0">
                <a:solidFill>
                  <a:srgbClr val="908C8C"/>
                </a:solidFill>
                <a:latin typeface="Noto Sans CJK KR Regular" panose="020B0500000000000000" pitchFamily="34" charset="-127"/>
                <a:ea typeface="Noto Sans CJK KR Light" panose="020B0300000000000000"/>
              </a:rPr>
              <a:t>모든 시스템의 관리 가능</a:t>
            </a:r>
            <a:endParaRPr lang="en-US" altLang="ko-KR" sz="900" dirty="0">
              <a:solidFill>
                <a:srgbClr val="908C8C"/>
              </a:solidFill>
              <a:latin typeface="Noto Sans CJK KR Regular" panose="020B0500000000000000" pitchFamily="34" charset="-127"/>
              <a:ea typeface="Noto Sans CJK KR Light" panose="020B0300000000000000"/>
            </a:endParaRPr>
          </a:p>
          <a:p>
            <a:pPr>
              <a:lnSpc>
                <a:spcPts val="1400"/>
              </a:lnSpc>
            </a:pPr>
            <a:r>
              <a:rPr lang="en-US" altLang="ko-KR" sz="900" dirty="0">
                <a:solidFill>
                  <a:srgbClr val="908C8C"/>
                </a:solidFill>
                <a:latin typeface="Noto Sans CJK KR Regular" panose="020B0500000000000000" pitchFamily="34" charset="-127"/>
                <a:ea typeface="Noto Sans CJK KR Light" panose="020B0300000000000000"/>
              </a:rPr>
              <a:t> - </a:t>
            </a:r>
            <a:r>
              <a:rPr lang="ko-KR" altLang="en-US" sz="900" dirty="0">
                <a:solidFill>
                  <a:srgbClr val="908C8C"/>
                </a:solidFill>
                <a:latin typeface="Noto Sans CJK KR Regular" panose="020B0500000000000000" pitchFamily="34" charset="-127"/>
                <a:ea typeface="Noto Sans CJK KR Light" panose="020B0300000000000000"/>
              </a:rPr>
              <a:t>교수    </a:t>
            </a:r>
            <a:r>
              <a:rPr lang="en-US" altLang="ko-KR" sz="900" dirty="0">
                <a:solidFill>
                  <a:srgbClr val="908C8C"/>
                </a:solidFill>
                <a:latin typeface="Noto Sans CJK KR Regular" panose="020B0500000000000000" pitchFamily="34" charset="-127"/>
                <a:ea typeface="Noto Sans CJK KR Light" panose="020B0300000000000000"/>
              </a:rPr>
              <a:t>: </a:t>
            </a:r>
            <a:r>
              <a:rPr lang="ko-KR" altLang="en-US" sz="900" dirty="0">
                <a:solidFill>
                  <a:srgbClr val="908C8C"/>
                </a:solidFill>
                <a:latin typeface="Noto Sans CJK KR Regular" panose="020B0500000000000000" pitchFamily="34" charset="-127"/>
                <a:ea typeface="Noto Sans CJK KR Light" panose="020B0300000000000000"/>
              </a:rPr>
              <a:t>강의 중인 과목에 대한 </a:t>
            </a:r>
            <a:endParaRPr lang="en-US" altLang="ko-KR" sz="900" dirty="0">
              <a:solidFill>
                <a:srgbClr val="908C8C"/>
              </a:solidFill>
              <a:latin typeface="Noto Sans CJK KR Regular" panose="020B0500000000000000" pitchFamily="34" charset="-127"/>
              <a:ea typeface="Noto Sans CJK KR Light" panose="020B0300000000000000"/>
            </a:endParaRPr>
          </a:p>
          <a:p>
            <a:pPr>
              <a:lnSpc>
                <a:spcPts val="1400"/>
              </a:lnSpc>
            </a:pPr>
            <a:r>
              <a:rPr lang="en-US" altLang="ko-KR" sz="900" dirty="0">
                <a:solidFill>
                  <a:srgbClr val="908C8C"/>
                </a:solidFill>
                <a:latin typeface="Noto Sans CJK KR Regular" panose="020B0500000000000000" pitchFamily="34" charset="-127"/>
                <a:ea typeface="Noto Sans CJK KR Light" panose="020B0300000000000000"/>
              </a:rPr>
              <a:t>               </a:t>
            </a:r>
            <a:r>
              <a:rPr lang="ko-KR" altLang="en-US" sz="900" dirty="0">
                <a:solidFill>
                  <a:srgbClr val="908C8C"/>
                </a:solidFill>
                <a:latin typeface="Noto Sans CJK KR Regular" panose="020B0500000000000000" pitchFamily="34" charset="-127"/>
                <a:ea typeface="Noto Sans CJK KR Light" panose="020B0300000000000000"/>
              </a:rPr>
              <a:t>배점 및 성적 관리 가능</a:t>
            </a:r>
            <a:endParaRPr lang="en-US" altLang="ko-KR" sz="900" dirty="0">
              <a:solidFill>
                <a:srgbClr val="908C8C"/>
              </a:solidFill>
              <a:latin typeface="Noto Sans CJK KR Regular" panose="020B0500000000000000" pitchFamily="34" charset="-127"/>
              <a:ea typeface="Noto Sans CJK KR Light" panose="020B0300000000000000"/>
            </a:endParaRPr>
          </a:p>
          <a:p>
            <a:pPr>
              <a:lnSpc>
                <a:spcPts val="1400"/>
              </a:lnSpc>
            </a:pPr>
            <a:r>
              <a:rPr lang="en-US" altLang="ko-KR" sz="900" dirty="0">
                <a:solidFill>
                  <a:srgbClr val="908C8C"/>
                </a:solidFill>
                <a:latin typeface="Noto Sans CJK KR Regular" panose="020B0500000000000000" pitchFamily="34" charset="-127"/>
                <a:ea typeface="Noto Sans CJK KR Light" panose="020B0300000000000000"/>
              </a:rPr>
              <a:t> - </a:t>
            </a:r>
            <a:r>
              <a:rPr lang="ko-KR" altLang="en-US" sz="900" dirty="0">
                <a:solidFill>
                  <a:srgbClr val="908C8C"/>
                </a:solidFill>
                <a:latin typeface="Noto Sans CJK KR Regular" panose="020B0500000000000000" pitchFamily="34" charset="-127"/>
                <a:ea typeface="Noto Sans CJK KR Light" panose="020B0300000000000000"/>
              </a:rPr>
              <a:t>학생    </a:t>
            </a:r>
            <a:r>
              <a:rPr lang="en-US" altLang="ko-KR" sz="900" dirty="0">
                <a:solidFill>
                  <a:srgbClr val="908C8C"/>
                </a:solidFill>
                <a:latin typeface="Noto Sans CJK KR Regular" panose="020B0500000000000000" pitchFamily="34" charset="-127"/>
                <a:ea typeface="Noto Sans CJK KR Light" panose="020B0300000000000000"/>
              </a:rPr>
              <a:t>: </a:t>
            </a:r>
            <a:r>
              <a:rPr lang="ko-KR" altLang="en-US" sz="900" dirty="0">
                <a:solidFill>
                  <a:srgbClr val="908C8C"/>
                </a:solidFill>
                <a:latin typeface="Noto Sans CJK KR Regular" panose="020B0500000000000000" pitchFamily="34" charset="-127"/>
                <a:ea typeface="Noto Sans CJK KR Light" panose="020B0300000000000000"/>
              </a:rPr>
              <a:t>원하는 과정과 과목을 선택해</a:t>
            </a:r>
            <a:endParaRPr lang="en-US" altLang="ko-KR" sz="900" dirty="0">
              <a:solidFill>
                <a:srgbClr val="908C8C"/>
              </a:solidFill>
              <a:latin typeface="Noto Sans CJK KR Regular" panose="020B0500000000000000" pitchFamily="34" charset="-127"/>
              <a:ea typeface="Noto Sans CJK KR Light" panose="020B0300000000000000"/>
            </a:endParaRPr>
          </a:p>
          <a:p>
            <a:pPr>
              <a:lnSpc>
                <a:spcPts val="1400"/>
              </a:lnSpc>
            </a:pPr>
            <a:r>
              <a:rPr lang="en-US" altLang="ko-KR" sz="900" dirty="0">
                <a:solidFill>
                  <a:srgbClr val="908C8C"/>
                </a:solidFill>
                <a:latin typeface="Noto Sans CJK KR Regular" panose="020B0500000000000000" pitchFamily="34" charset="-127"/>
                <a:ea typeface="Noto Sans CJK KR Light" panose="020B0300000000000000"/>
              </a:rPr>
              <a:t>               </a:t>
            </a:r>
            <a:r>
              <a:rPr lang="ko-KR" altLang="en-US" sz="900" dirty="0">
                <a:solidFill>
                  <a:srgbClr val="908C8C"/>
                </a:solidFill>
                <a:latin typeface="Noto Sans CJK KR Regular" panose="020B0500000000000000" pitchFamily="34" charset="-127"/>
                <a:ea typeface="Noto Sans CJK KR Light" panose="020B0300000000000000"/>
              </a:rPr>
              <a:t>수강신청 가능</a:t>
            </a:r>
            <a:endParaRPr lang="en-US" altLang="ko-KR" sz="900" dirty="0">
              <a:solidFill>
                <a:srgbClr val="908C8C"/>
              </a:solidFill>
              <a:latin typeface="Noto Sans CJK KR Regular" panose="020B0500000000000000" pitchFamily="34" charset="-127"/>
              <a:ea typeface="Noto Sans CJK KR Light" panose="020B0300000000000000"/>
            </a:endParaRPr>
          </a:p>
          <a:p>
            <a:pPr>
              <a:lnSpc>
                <a:spcPts val="1400"/>
              </a:lnSpc>
            </a:pPr>
            <a:r>
              <a:rPr lang="en-US" altLang="ko-KR" sz="900" dirty="0">
                <a:solidFill>
                  <a:srgbClr val="908C8C"/>
                </a:solidFill>
                <a:latin typeface="Noto Sans CJK KR Light" panose="020B0300000000000000" pitchFamily="34" charset="-127"/>
                <a:ea typeface="Noto Sans CJK KR Light" panose="020B0300000000000000"/>
              </a:rPr>
              <a:t>* </a:t>
            </a:r>
            <a:r>
              <a:rPr lang="ko-KR" altLang="en-US" sz="900" dirty="0">
                <a:solidFill>
                  <a:srgbClr val="908C8C"/>
                </a:solidFill>
                <a:latin typeface="Noto Sans CJK KR Light" panose="020B0300000000000000" pitchFamily="34" charset="-127"/>
                <a:ea typeface="Noto Sans CJK KR Light" panose="020B0300000000000000"/>
              </a:rPr>
              <a:t>교수와 학생은 최초 가입 시</a:t>
            </a:r>
            <a:r>
              <a:rPr lang="en-US" altLang="ko-KR" sz="900" dirty="0">
                <a:solidFill>
                  <a:srgbClr val="908C8C"/>
                </a:solidFill>
                <a:latin typeface="Noto Sans CJK KR Light" panose="020B0300000000000000" pitchFamily="34" charset="-127"/>
                <a:ea typeface="Noto Sans CJK KR Light" panose="020B0300000000000000"/>
              </a:rPr>
              <a:t>,</a:t>
            </a:r>
          </a:p>
          <a:p>
            <a:pPr>
              <a:lnSpc>
                <a:spcPts val="1400"/>
              </a:lnSpc>
            </a:pPr>
            <a:r>
              <a:rPr lang="en-US" altLang="ko-KR" sz="900" dirty="0">
                <a:solidFill>
                  <a:srgbClr val="908C8C"/>
                </a:solidFill>
                <a:latin typeface="Noto Sans CJK KR Light" panose="020B0300000000000000" pitchFamily="34" charset="-127"/>
                <a:ea typeface="Noto Sans CJK KR Light" panose="020B0300000000000000"/>
              </a:rPr>
              <a:t>  </a:t>
            </a:r>
            <a:r>
              <a:rPr lang="ko-KR" altLang="en-US" sz="900" dirty="0">
                <a:solidFill>
                  <a:srgbClr val="908C8C"/>
                </a:solidFill>
                <a:latin typeface="Noto Sans CJK KR Light" panose="020B0300000000000000" pitchFamily="34" charset="-127"/>
                <a:ea typeface="Noto Sans CJK KR Light" panose="020B0300000000000000"/>
              </a:rPr>
              <a:t>이름 주민번호는 반드시 기입되어야 하며</a:t>
            </a:r>
            <a:endParaRPr lang="en-US" altLang="ko-KR" sz="900" dirty="0">
              <a:solidFill>
                <a:srgbClr val="908C8C"/>
              </a:solidFill>
              <a:latin typeface="Noto Sans CJK KR Light" panose="020B0300000000000000" pitchFamily="34" charset="-127"/>
              <a:ea typeface="Noto Sans CJK KR Light" panose="020B0300000000000000"/>
            </a:endParaRPr>
          </a:p>
          <a:p>
            <a:pPr>
              <a:lnSpc>
                <a:spcPts val="1400"/>
              </a:lnSpc>
            </a:pPr>
            <a:r>
              <a:rPr lang="en-US" altLang="ko-KR" sz="900" dirty="0">
                <a:solidFill>
                  <a:srgbClr val="908C8C"/>
                </a:solidFill>
                <a:latin typeface="Noto Sans CJK KR Light" panose="020B0300000000000000" pitchFamily="34" charset="-127"/>
                <a:ea typeface="Noto Sans CJK KR Light" panose="020B0300000000000000"/>
              </a:rPr>
              <a:t>  </a:t>
            </a:r>
            <a:r>
              <a:rPr lang="ko-KR" altLang="en-US" sz="900" dirty="0">
                <a:solidFill>
                  <a:srgbClr val="908C8C"/>
                </a:solidFill>
                <a:latin typeface="Noto Sans CJK KR Light" panose="020B0300000000000000" pitchFamily="34" charset="-127"/>
                <a:ea typeface="Noto Sans CJK KR Light" panose="020B0300000000000000"/>
              </a:rPr>
              <a:t>비밀번호는 주민등록번호 뒷자리로 설정</a:t>
            </a:r>
            <a:endParaRPr lang="en-US" altLang="ko-KR" sz="900" dirty="0">
              <a:solidFill>
                <a:srgbClr val="908C8C"/>
              </a:solidFill>
              <a:latin typeface="Noto Sans CJK KR Light" panose="020B0300000000000000" pitchFamily="34" charset="-127"/>
              <a:ea typeface="Noto Sans CJK KR Light" panose="020B0300000000000000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88F7F2CC-9282-4D7E-B594-80C0AA74FC68}"/>
              </a:ext>
            </a:extLst>
          </p:cNvPr>
          <p:cNvCxnSpPr/>
          <p:nvPr/>
        </p:nvCxnSpPr>
        <p:spPr>
          <a:xfrm>
            <a:off x="737948" y="4000395"/>
            <a:ext cx="2075698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2FCBDD8F-2778-47A1-B35C-ED949B583AEA}"/>
              </a:ext>
            </a:extLst>
          </p:cNvPr>
          <p:cNvCxnSpPr/>
          <p:nvPr/>
        </p:nvCxnSpPr>
        <p:spPr>
          <a:xfrm>
            <a:off x="8795607" y="3998268"/>
            <a:ext cx="1886998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상자 7">
            <a:extLst>
              <a:ext uri="{FF2B5EF4-FFF2-40B4-BE49-F238E27FC236}">
                <a16:creationId xmlns:a16="http://schemas.microsoft.com/office/drawing/2014/main" id="{94EF8E61-ECFC-E5EB-BDBD-DE3923D70683}"/>
              </a:ext>
            </a:extLst>
          </p:cNvPr>
          <p:cNvSpPr txBox="1"/>
          <p:nvPr/>
        </p:nvSpPr>
        <p:spPr>
          <a:xfrm>
            <a:off x="254083" y="1644025"/>
            <a:ext cx="2782220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ko-KR" altLang="en-US" sz="24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요구 분석서 요약</a:t>
            </a:r>
          </a:p>
        </p:txBody>
      </p:sp>
      <p:cxnSp>
        <p:nvCxnSpPr>
          <p:cNvPr id="12" name="직선 연결선[R] 10">
            <a:extLst>
              <a:ext uri="{FF2B5EF4-FFF2-40B4-BE49-F238E27FC236}">
                <a16:creationId xmlns:a16="http://schemas.microsoft.com/office/drawing/2014/main" id="{42762B75-0DFB-C8A7-7775-B8D837E5C5F1}"/>
              </a:ext>
            </a:extLst>
          </p:cNvPr>
          <p:cNvCxnSpPr>
            <a:cxnSpLocks/>
          </p:cNvCxnSpPr>
          <p:nvPr/>
        </p:nvCxnSpPr>
        <p:spPr>
          <a:xfrm>
            <a:off x="335396" y="1410150"/>
            <a:ext cx="52773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39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BE616E0-AC39-410E-878E-F40569E7C619}"/>
              </a:ext>
            </a:extLst>
          </p:cNvPr>
          <p:cNvSpPr/>
          <p:nvPr/>
        </p:nvSpPr>
        <p:spPr>
          <a:xfrm>
            <a:off x="-1" y="-1"/>
            <a:ext cx="8486275" cy="6858001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텍스트상자 30">
            <a:extLst>
              <a:ext uri="{FF2B5EF4-FFF2-40B4-BE49-F238E27FC236}">
                <a16:creationId xmlns:a16="http://schemas.microsoft.com/office/drawing/2014/main" id="{B769C195-E4F1-3B44-A912-7CAB022BBDA5}"/>
              </a:ext>
            </a:extLst>
          </p:cNvPr>
          <p:cNvSpPr txBox="1"/>
          <p:nvPr/>
        </p:nvSpPr>
        <p:spPr>
          <a:xfrm>
            <a:off x="8797093" y="4839686"/>
            <a:ext cx="2884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INDEX</a:t>
            </a:r>
            <a:r>
              <a:rPr kumimoji="1"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 </a:t>
            </a:r>
            <a:r>
              <a:rPr kumimoji="1"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03</a:t>
            </a:r>
            <a:endParaRPr kumimoji="1"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sp>
        <p:nvSpPr>
          <p:cNvPr id="32" name="텍스트상자 31">
            <a:extLst>
              <a:ext uri="{FF2B5EF4-FFF2-40B4-BE49-F238E27FC236}">
                <a16:creationId xmlns:a16="http://schemas.microsoft.com/office/drawing/2014/main" id="{8D1A47A9-489C-2D4E-876A-F642C3C6D073}"/>
              </a:ext>
            </a:extLst>
          </p:cNvPr>
          <p:cNvSpPr txBox="1"/>
          <p:nvPr/>
        </p:nvSpPr>
        <p:spPr>
          <a:xfrm>
            <a:off x="8787403" y="5362906"/>
            <a:ext cx="2884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ERD</a:t>
            </a:r>
            <a:endParaRPr kumimoji="1" lang="ko-KR" altLang="en-US" sz="3200" dirty="0">
              <a:solidFill>
                <a:schemeClr val="bg2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" name="텍스트상자 16">
            <a:extLst>
              <a:ext uri="{FF2B5EF4-FFF2-40B4-BE49-F238E27FC236}">
                <a16:creationId xmlns:a16="http://schemas.microsoft.com/office/drawing/2014/main" id="{CBC67B33-5FF7-CFB0-4FCE-E327AFD9CB2A}"/>
              </a:ext>
            </a:extLst>
          </p:cNvPr>
          <p:cNvSpPr txBox="1"/>
          <p:nvPr/>
        </p:nvSpPr>
        <p:spPr>
          <a:xfrm>
            <a:off x="779543" y="293347"/>
            <a:ext cx="1348446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12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성적 처리 시스템</a:t>
            </a:r>
            <a:endParaRPr kumimoji="1" lang="ko-KR" altLang="en-US" sz="14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텍스트상자 32">
            <a:extLst>
              <a:ext uri="{FF2B5EF4-FFF2-40B4-BE49-F238E27FC236}">
                <a16:creationId xmlns:a16="http://schemas.microsoft.com/office/drawing/2014/main" id="{B9720DEA-7D83-9F1C-E46C-2B9B1A8F07A9}"/>
              </a:ext>
            </a:extLst>
          </p:cNvPr>
          <p:cNvSpPr txBox="1"/>
          <p:nvPr/>
        </p:nvSpPr>
        <p:spPr>
          <a:xfrm>
            <a:off x="8787403" y="5867494"/>
            <a:ext cx="3303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solidFill>
                  <a:srgbClr val="ADA9A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 흐름 및 </a:t>
            </a:r>
            <a:r>
              <a:rPr kumimoji="1" lang="en-US" altLang="ko-KR" sz="1200" dirty="0">
                <a:solidFill>
                  <a:srgbClr val="ADA9A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ERD </a:t>
            </a:r>
            <a:r>
              <a:rPr kumimoji="1" lang="ko-KR" altLang="en-US" sz="1200" dirty="0">
                <a:solidFill>
                  <a:srgbClr val="ADA9A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도출</a:t>
            </a:r>
            <a:endParaRPr kumimoji="1" lang="ko-KR" altLang="en-US" sz="1200" dirty="0">
              <a:solidFill>
                <a:schemeClr val="bg2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3809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상자 7">
            <a:extLst>
              <a:ext uri="{FF2B5EF4-FFF2-40B4-BE49-F238E27FC236}">
                <a16:creationId xmlns:a16="http://schemas.microsoft.com/office/drawing/2014/main" id="{F6F2279A-A98C-FB4C-ADBF-2A9EA3D1A461}"/>
              </a:ext>
            </a:extLst>
          </p:cNvPr>
          <p:cNvSpPr txBox="1"/>
          <p:nvPr/>
        </p:nvSpPr>
        <p:spPr>
          <a:xfrm>
            <a:off x="673183" y="662950"/>
            <a:ext cx="2782220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ERD</a:t>
            </a:r>
            <a:r>
              <a:rPr kumimoji="1"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</a:t>
            </a:r>
            <a:r>
              <a:rPr kumimoji="1"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차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28B39C16-FD3F-D741-B3CD-3239994894C7}"/>
              </a:ext>
            </a:extLst>
          </p:cNvPr>
          <p:cNvCxnSpPr>
            <a:cxnSpLocks/>
          </p:cNvCxnSpPr>
          <p:nvPr/>
        </p:nvCxnSpPr>
        <p:spPr>
          <a:xfrm>
            <a:off x="754496" y="429075"/>
            <a:ext cx="527732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상자 20">
            <a:extLst>
              <a:ext uri="{FF2B5EF4-FFF2-40B4-BE49-F238E27FC236}">
                <a16:creationId xmlns:a16="http://schemas.microsoft.com/office/drawing/2014/main" id="{1A7B020B-7ED1-3D4D-800B-B96D13A5542E}"/>
              </a:ext>
            </a:extLst>
          </p:cNvPr>
          <p:cNvSpPr txBox="1"/>
          <p:nvPr/>
        </p:nvSpPr>
        <p:spPr>
          <a:xfrm>
            <a:off x="11223917" y="0"/>
            <a:ext cx="968083" cy="343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kumimoji="1" lang="en-US" altLang="ko-KR" sz="1100" dirty="0">
                <a:latin typeface="Century Gothic" panose="020B0502020202020204" pitchFamily="34" charset="0"/>
                <a:ea typeface="NanumGothicOTF" panose="020D0604000000000000" pitchFamily="34" charset="-127"/>
              </a:rPr>
              <a:t>INDEX 03</a:t>
            </a:r>
            <a:endParaRPr kumimoji="1" lang="ko-KR" altLang="en-US" sz="1100" dirty="0"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pic>
        <p:nvPicPr>
          <p:cNvPr id="5" name="내용 개체 틀 20">
            <a:extLst>
              <a:ext uri="{FF2B5EF4-FFF2-40B4-BE49-F238E27FC236}">
                <a16:creationId xmlns:a16="http://schemas.microsoft.com/office/drawing/2014/main" id="{6219715C-1FA5-A8C7-0775-592B7B60B7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8" t="34859" r="4458" b="1"/>
          <a:stretch/>
        </p:blipFill>
        <p:spPr>
          <a:xfrm>
            <a:off x="3979436" y="1700417"/>
            <a:ext cx="7777628" cy="377270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BC2CED2-FEC4-6512-AFFC-3B5D8F1F5151}"/>
              </a:ext>
            </a:extLst>
          </p:cNvPr>
          <p:cNvSpPr/>
          <p:nvPr/>
        </p:nvSpPr>
        <p:spPr>
          <a:xfrm>
            <a:off x="3979436" y="5465396"/>
            <a:ext cx="7777628" cy="313819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상자 15">
            <a:extLst>
              <a:ext uri="{FF2B5EF4-FFF2-40B4-BE49-F238E27FC236}">
                <a16:creationId xmlns:a16="http://schemas.microsoft.com/office/drawing/2014/main" id="{D4167A7E-EC42-7DC8-04BB-FC6B2FF162D7}"/>
              </a:ext>
            </a:extLst>
          </p:cNvPr>
          <p:cNvSpPr txBox="1"/>
          <p:nvPr/>
        </p:nvSpPr>
        <p:spPr>
          <a:xfrm>
            <a:off x="486708" y="5980836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3200" b="1" dirty="0">
                <a:solidFill>
                  <a:schemeClr val="tx1">
                    <a:lumMod val="75000"/>
                    <a:lumOff val="25000"/>
                    <a:alpha val="75000"/>
                  </a:schemeClr>
                </a:solidFill>
                <a:latin typeface="Century Gothic" panose="020B0502020202020204" pitchFamily="34" charset="0"/>
              </a:rPr>
              <a:t>8</a:t>
            </a:r>
            <a:endParaRPr kumimoji="1" lang="ko-KR" altLang="en-US" sz="3200" b="1" dirty="0">
              <a:solidFill>
                <a:schemeClr val="tx1">
                  <a:lumMod val="75000"/>
                  <a:lumOff val="25000"/>
                  <a:alpha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텍스트상자 8">
            <a:extLst>
              <a:ext uri="{FF2B5EF4-FFF2-40B4-BE49-F238E27FC236}">
                <a16:creationId xmlns:a16="http://schemas.microsoft.com/office/drawing/2014/main" id="{C58510C5-72CF-1128-FF0E-F52DCF8420F9}"/>
              </a:ext>
            </a:extLst>
          </p:cNvPr>
          <p:cNvSpPr txBox="1"/>
          <p:nvPr/>
        </p:nvSpPr>
        <p:spPr>
          <a:xfrm>
            <a:off x="562572" y="1655667"/>
            <a:ext cx="3259117" cy="1853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요구분석서 분석을 통해 큰 틀을 잡음</a:t>
            </a:r>
            <a:endParaRPr lang="en-US" altLang="ko-KR" sz="1200" b="1" dirty="0">
              <a:solidFill>
                <a:schemeClr val="bg2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11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사용자</a:t>
            </a:r>
            <a:r>
              <a:rPr kumimoji="1" lang="en-US" altLang="ko-KR" sz="11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kumimoji="1" lang="ko-KR" altLang="en-US" sz="11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관리자</a:t>
            </a:r>
            <a:r>
              <a:rPr kumimoji="1" lang="en-US" altLang="ko-KR" sz="11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kumimoji="1" lang="ko-KR" altLang="en-US" sz="11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학생</a:t>
            </a:r>
            <a:r>
              <a:rPr kumimoji="1" lang="en-US" altLang="ko-KR" sz="11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kumimoji="1" lang="ko-KR" altLang="en-US" sz="11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교수</a:t>
            </a:r>
            <a:r>
              <a:rPr kumimoji="1" lang="en-US" altLang="ko-KR" sz="11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11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중도탈락</a:t>
            </a:r>
            <a:endParaRPr kumimoji="1" lang="en-US" altLang="ko-KR" sz="1100" dirty="0">
              <a:solidFill>
                <a:schemeClr val="bg2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11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수강신청</a:t>
            </a:r>
            <a:endParaRPr kumimoji="1" lang="en-US" altLang="ko-KR" sz="1100" dirty="0">
              <a:solidFill>
                <a:schemeClr val="bg2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11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성적</a:t>
            </a:r>
            <a:endParaRPr kumimoji="1" lang="en-US" altLang="ko-KR" sz="1100" dirty="0">
              <a:solidFill>
                <a:schemeClr val="bg2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11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과정 및 과목</a:t>
            </a:r>
            <a:endParaRPr kumimoji="1" lang="en-US" altLang="ko-KR" sz="1100" dirty="0">
              <a:solidFill>
                <a:schemeClr val="bg2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50" dirty="0">
                <a:solidFill>
                  <a:srgbClr val="76717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* </a:t>
            </a:r>
            <a:r>
              <a:rPr lang="ko-KR" altLang="en-US" sz="1050" b="0" i="0" dirty="0">
                <a:solidFill>
                  <a:srgbClr val="767171"/>
                </a:solidFill>
                <a:effectLst/>
                <a:latin typeface="Roboto" panose="020B0604020202020204" pitchFamily="2" charset="0"/>
              </a:rPr>
              <a:t>입력 받아야 한다는 내용을 토대로 컬럼을 구성</a:t>
            </a:r>
            <a:endParaRPr kumimoji="1" lang="ko-KR" altLang="en-US" sz="1050" dirty="0">
              <a:solidFill>
                <a:srgbClr val="76717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265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상자 7">
            <a:extLst>
              <a:ext uri="{FF2B5EF4-FFF2-40B4-BE49-F238E27FC236}">
                <a16:creationId xmlns:a16="http://schemas.microsoft.com/office/drawing/2014/main" id="{F6F2279A-A98C-FB4C-ADBF-2A9EA3D1A461}"/>
              </a:ext>
            </a:extLst>
          </p:cNvPr>
          <p:cNvSpPr txBox="1"/>
          <p:nvPr/>
        </p:nvSpPr>
        <p:spPr>
          <a:xfrm>
            <a:off x="673183" y="662950"/>
            <a:ext cx="2782220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ERD</a:t>
            </a:r>
            <a:r>
              <a:rPr kumimoji="1"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</a:t>
            </a:r>
            <a:r>
              <a:rPr kumimoji="1"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차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28B39C16-FD3F-D741-B3CD-3239994894C7}"/>
              </a:ext>
            </a:extLst>
          </p:cNvPr>
          <p:cNvCxnSpPr>
            <a:cxnSpLocks/>
          </p:cNvCxnSpPr>
          <p:nvPr/>
        </p:nvCxnSpPr>
        <p:spPr>
          <a:xfrm>
            <a:off x="754496" y="429075"/>
            <a:ext cx="527732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상자 20">
            <a:extLst>
              <a:ext uri="{FF2B5EF4-FFF2-40B4-BE49-F238E27FC236}">
                <a16:creationId xmlns:a16="http://schemas.microsoft.com/office/drawing/2014/main" id="{1A7B020B-7ED1-3D4D-800B-B96D13A5542E}"/>
              </a:ext>
            </a:extLst>
          </p:cNvPr>
          <p:cNvSpPr txBox="1"/>
          <p:nvPr/>
        </p:nvSpPr>
        <p:spPr>
          <a:xfrm>
            <a:off x="11223917" y="0"/>
            <a:ext cx="968083" cy="343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kumimoji="1" lang="en-US" altLang="ko-KR" sz="1100" dirty="0">
                <a:latin typeface="Century Gothic" panose="020B0502020202020204" pitchFamily="34" charset="0"/>
                <a:ea typeface="NanumGothicOTF" panose="020D0604000000000000" pitchFamily="34" charset="-127"/>
              </a:rPr>
              <a:t>INDEX 03</a:t>
            </a:r>
            <a:endParaRPr kumimoji="1" lang="ko-KR" altLang="en-US" sz="1100" dirty="0"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sp>
        <p:nvSpPr>
          <p:cNvPr id="13" name="텍스트상자 15">
            <a:extLst>
              <a:ext uri="{FF2B5EF4-FFF2-40B4-BE49-F238E27FC236}">
                <a16:creationId xmlns:a16="http://schemas.microsoft.com/office/drawing/2014/main" id="{D4167A7E-EC42-7DC8-04BB-FC6B2FF162D7}"/>
              </a:ext>
            </a:extLst>
          </p:cNvPr>
          <p:cNvSpPr txBox="1"/>
          <p:nvPr/>
        </p:nvSpPr>
        <p:spPr>
          <a:xfrm>
            <a:off x="486708" y="5980836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3200" b="1" dirty="0">
                <a:solidFill>
                  <a:schemeClr val="tx1">
                    <a:lumMod val="75000"/>
                    <a:lumOff val="25000"/>
                    <a:alpha val="75000"/>
                  </a:schemeClr>
                </a:solidFill>
                <a:latin typeface="Century Gothic" panose="020B0502020202020204" pitchFamily="34" charset="0"/>
              </a:rPr>
              <a:t>9</a:t>
            </a:r>
            <a:endParaRPr kumimoji="1" lang="ko-KR" altLang="en-US" sz="3200" b="1" dirty="0">
              <a:solidFill>
                <a:schemeClr val="tx1">
                  <a:lumMod val="75000"/>
                  <a:lumOff val="25000"/>
                  <a:alpha val="7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4BBA52-090B-FC2F-B2AB-80715A103A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4" t="23518"/>
          <a:stretch/>
        </p:blipFill>
        <p:spPr>
          <a:xfrm>
            <a:off x="2973970" y="1403927"/>
            <a:ext cx="8655458" cy="476827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64D01CB-2862-A1C9-A755-3D0001C93D14}"/>
              </a:ext>
            </a:extLst>
          </p:cNvPr>
          <p:cNvSpPr/>
          <p:nvPr/>
        </p:nvSpPr>
        <p:spPr>
          <a:xfrm>
            <a:off x="2973970" y="6172200"/>
            <a:ext cx="8655458" cy="259355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E8B9D8-4D01-E903-6E37-33C88AFA83AF}"/>
              </a:ext>
            </a:extLst>
          </p:cNvPr>
          <p:cNvSpPr/>
          <p:nvPr/>
        </p:nvSpPr>
        <p:spPr>
          <a:xfrm>
            <a:off x="7484251" y="1669910"/>
            <a:ext cx="3870008" cy="46303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텍스트상자 8">
            <a:extLst>
              <a:ext uri="{FF2B5EF4-FFF2-40B4-BE49-F238E27FC236}">
                <a16:creationId xmlns:a16="http://schemas.microsoft.com/office/drawing/2014/main" id="{2AF1CFEE-E9E0-D1C9-4988-8894DFD048FA}"/>
              </a:ext>
            </a:extLst>
          </p:cNvPr>
          <p:cNvSpPr txBox="1"/>
          <p:nvPr/>
        </p:nvSpPr>
        <p:spPr>
          <a:xfrm>
            <a:off x="562572" y="1655667"/>
            <a:ext cx="3259117" cy="1352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정규화를 통한 세분화</a:t>
            </a:r>
            <a:endParaRPr lang="en-US" altLang="ko-KR" sz="1200" b="1" dirty="0">
              <a:solidFill>
                <a:schemeClr val="bg2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1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FK</a:t>
            </a:r>
            <a:r>
              <a:rPr kumimoji="1" lang="ko-KR" altLang="en-US" sz="11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를 통해 테이블 연결</a:t>
            </a:r>
            <a:endParaRPr kumimoji="1" lang="en-US" altLang="ko-KR" sz="1100" dirty="0">
              <a:solidFill>
                <a:schemeClr val="bg2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11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개설테이블 생성</a:t>
            </a:r>
            <a:endParaRPr kumimoji="1" lang="en-US" altLang="ko-KR" sz="1100" dirty="0">
              <a:solidFill>
                <a:schemeClr val="bg2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11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과정</a:t>
            </a:r>
            <a:r>
              <a:rPr kumimoji="1" lang="en-US" altLang="ko-KR" sz="11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/</a:t>
            </a:r>
            <a:r>
              <a:rPr kumimoji="1" lang="ko-KR" altLang="en-US" sz="11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과목 테이블</a:t>
            </a:r>
            <a:endParaRPr kumimoji="1" lang="en-US" altLang="ko-KR" sz="1100" dirty="0">
              <a:solidFill>
                <a:schemeClr val="bg2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* </a:t>
            </a:r>
            <a:r>
              <a:rPr kumimoji="1" lang="ko-KR" altLang="en-US" sz="11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알고 보니 정규화</a:t>
            </a:r>
            <a:r>
              <a:rPr kumimoji="1" lang="en-US" altLang="ko-KR" sz="11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8032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1394</TotalTime>
  <Words>1368</Words>
  <Application>Microsoft Office PowerPoint</Application>
  <PresentationFormat>와이드스크린</PresentationFormat>
  <Paragraphs>307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4" baseType="lpstr">
      <vt:lpstr>Noto Sans CJK KR Bold</vt:lpstr>
      <vt:lpstr>Noto Sans CJK KR DemiLight</vt:lpstr>
      <vt:lpstr>Noto Sans CJK KR Light</vt:lpstr>
      <vt:lpstr>Noto Sans CJK KR Regular</vt:lpstr>
      <vt:lpstr>나눔스퀘어OTF</vt:lpstr>
      <vt:lpstr>나눔스퀘어OTF Bold</vt:lpstr>
      <vt:lpstr>리디바탕</vt:lpstr>
      <vt:lpstr>Malgun Gothic</vt:lpstr>
      <vt:lpstr>Malgun Gothic</vt:lpstr>
      <vt:lpstr>Arial</vt:lpstr>
      <vt:lpstr>Bauhaus 93</vt:lpstr>
      <vt:lpstr>Century Gothic</vt:lpstr>
      <vt:lpstr>Roboto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김주희</dc:creator>
  <cp:lastModifiedBy>김인교</cp:lastModifiedBy>
  <cp:revision>227</cp:revision>
  <dcterms:created xsi:type="dcterms:W3CDTF">2018-05-15T10:03:05Z</dcterms:created>
  <dcterms:modified xsi:type="dcterms:W3CDTF">2022-09-15T00:22:26Z</dcterms:modified>
</cp:coreProperties>
</file>